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62" r:id="rId3"/>
    <p:sldId id="261" r:id="rId4"/>
    <p:sldId id="314" r:id="rId5"/>
    <p:sldId id="320" r:id="rId6"/>
    <p:sldId id="315" r:id="rId7"/>
    <p:sldId id="316" r:id="rId8"/>
    <p:sldId id="325" r:id="rId9"/>
    <p:sldId id="257" r:id="rId10"/>
    <p:sldId id="264" r:id="rId11"/>
    <p:sldId id="319" r:id="rId12"/>
    <p:sldId id="258" r:id="rId13"/>
    <p:sldId id="323" r:id="rId14"/>
    <p:sldId id="267" r:id="rId15"/>
    <p:sldId id="326" r:id="rId16"/>
    <p:sldId id="265" r:id="rId17"/>
    <p:sldId id="321" r:id="rId18"/>
    <p:sldId id="322" r:id="rId19"/>
    <p:sldId id="263" r:id="rId20"/>
    <p:sldId id="274" r:id="rId21"/>
    <p:sldId id="275" r:id="rId22"/>
    <p:sldId id="260" r:id="rId23"/>
  </p:sldIdLst>
  <p:sldSz cx="9144000" cy="5143500" type="screen16x9"/>
  <p:notesSz cx="6858000" cy="9144000"/>
  <p:embeddedFontLst>
    <p:embeddedFont>
      <p:font typeface="Albert Sans" panose="020B0604020202020204" charset="0"/>
      <p:regular r:id="rId25"/>
      <p:bold r:id="rId26"/>
      <p:italic r:id="rId27"/>
      <p:boldItalic r:id="rId28"/>
    </p:embeddedFont>
    <p:embeddedFont>
      <p:font typeface="Anaheim" panose="020B0604020202020204" charset="0"/>
      <p:regular r:id="rId29"/>
    </p:embeddedFont>
    <p:embeddedFont>
      <p:font typeface="Bebas Neue" panose="020B0604020202020204" charset="0"/>
      <p:regular r:id="rId30"/>
    </p:embeddedFont>
    <p:embeddedFont>
      <p:font typeface="Corben" panose="020B0604020202020204" charset="0"/>
      <p:regular r:id="rId31"/>
      <p:bold r:id="rId32"/>
    </p:embeddedFont>
    <p:embeddedFont>
      <p:font typeface="Nunito Light" pitchFamily="2" charset="-52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0B4ECC-F963-404A-AEBA-FE33EDB51D24}">
  <a:tblStyle styleId="{1E0B4ECC-F963-404A-AEBA-FE33EDB51D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C5D15E-A99C-4F21-8988-696739BC52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234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9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833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20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4a940712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4a940712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5b0e5fad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5b0e5fad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00" y="1292733"/>
            <a:ext cx="4215000" cy="18315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00" y="3342375"/>
            <a:ext cx="4186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5173850" y="109245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719475" y="3500551"/>
            <a:ext cx="51582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719500" y="2062724"/>
            <a:ext cx="51582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719492" y="1575100"/>
            <a:ext cx="515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719486" y="3012932"/>
            <a:ext cx="515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4680205" y="1563911"/>
            <a:ext cx="3628200" cy="25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2"/>
          </p:nvPr>
        </p:nvSpPr>
        <p:spPr>
          <a:xfrm>
            <a:off x="835600" y="1563911"/>
            <a:ext cx="3628200" cy="25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13226" y="3289952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2"/>
          </p:nvPr>
        </p:nvSpPr>
        <p:spPr>
          <a:xfrm>
            <a:off x="3417191" y="3289952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3"/>
          </p:nvPr>
        </p:nvSpPr>
        <p:spPr>
          <a:xfrm>
            <a:off x="6121163" y="3289952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713225" y="2835375"/>
            <a:ext cx="230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5"/>
          </p:nvPr>
        </p:nvSpPr>
        <p:spPr>
          <a:xfrm>
            <a:off x="3417194" y="2835375"/>
            <a:ext cx="230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6"/>
          </p:nvPr>
        </p:nvSpPr>
        <p:spPr>
          <a:xfrm>
            <a:off x="6121164" y="2835375"/>
            <a:ext cx="230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858336" y="1977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2"/>
          </p:nvPr>
        </p:nvSpPr>
        <p:spPr>
          <a:xfrm>
            <a:off x="5874139" y="1977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1858336" y="34109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4"/>
          </p:nvPr>
        </p:nvSpPr>
        <p:spPr>
          <a:xfrm>
            <a:off x="5874139" y="34109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1858336" y="16939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6"/>
          </p:nvPr>
        </p:nvSpPr>
        <p:spPr>
          <a:xfrm>
            <a:off x="1858336" y="31274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5874136" y="16939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8"/>
          </p:nvPr>
        </p:nvSpPr>
        <p:spPr>
          <a:xfrm>
            <a:off x="5874136" y="31274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235725" y="1324425"/>
            <a:ext cx="3686400" cy="17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 hasCustomPrompt="1"/>
          </p:nvPr>
        </p:nvSpPr>
        <p:spPr>
          <a:xfrm>
            <a:off x="7455175" y="571525"/>
            <a:ext cx="975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235725" y="3144975"/>
            <a:ext cx="28611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4"/>
          </p:nvPr>
        </p:nvSpPr>
        <p:spPr>
          <a:xfrm>
            <a:off x="842750" y="109240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20000" y="165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5330700" y="130590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8"/>
          <p:cNvSpPr>
            <a:spLocks noGrp="1"/>
          </p:cNvSpPr>
          <p:nvPr>
            <p:ph type="pic" idx="3"/>
          </p:nvPr>
        </p:nvSpPr>
        <p:spPr>
          <a:xfrm>
            <a:off x="1105325" y="109240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369200" y="1659475"/>
            <a:ext cx="3793800" cy="18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20000" y="22324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>
            <a:off x="3419271" y="22324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720000" y="40082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3419271" y="40082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6118549" y="22324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6118549" y="40082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155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312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69" y="1155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69" y="29312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5" y="1155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5" y="29312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6"/>
          </p:nvPr>
        </p:nvSpPr>
        <p:spPr>
          <a:xfrm>
            <a:off x="720000" y="1538091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7"/>
          </p:nvPr>
        </p:nvSpPr>
        <p:spPr>
          <a:xfrm>
            <a:off x="3419269" y="1538091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8"/>
          </p:nvPr>
        </p:nvSpPr>
        <p:spPr>
          <a:xfrm>
            <a:off x="6118545" y="1538091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9"/>
          </p:nvPr>
        </p:nvSpPr>
        <p:spPr>
          <a:xfrm>
            <a:off x="720000" y="3313860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0"/>
          </p:nvPr>
        </p:nvSpPr>
        <p:spPr>
          <a:xfrm>
            <a:off x="3419269" y="3313860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21"/>
          </p:nvPr>
        </p:nvSpPr>
        <p:spPr>
          <a:xfrm>
            <a:off x="6118545" y="3313860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837918" y="1857725"/>
            <a:ext cx="364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837918" y="2354225"/>
            <a:ext cx="36492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558751" y="1852032"/>
            <a:ext cx="362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4558925" y="2342416"/>
            <a:ext cx="36255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2" r:id="rId8"/>
    <p:sldLayoutId id="2147483663" r:id="rId9"/>
    <p:sldLayoutId id="2147483665" r:id="rId10"/>
    <p:sldLayoutId id="2147483666" r:id="rId11"/>
    <p:sldLayoutId id="2147483667" r:id="rId12"/>
    <p:sldLayoutId id="2147483668" r:id="rId13"/>
    <p:sldLayoutId id="2147483673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491" b="12484"/>
          <a:stretch/>
        </p:blipFill>
        <p:spPr>
          <a:xfrm>
            <a:off x="-3750" y="-25"/>
            <a:ext cx="9144001" cy="5143500"/>
          </a:xfrm>
          <a:prstGeom prst="rect">
            <a:avLst/>
          </a:prstGeom>
        </p:spPr>
      </p:pic>
      <p:sp>
        <p:nvSpPr>
          <p:cNvPr id="186" name="Google Shape;186;p32"/>
          <p:cNvSpPr/>
          <p:nvPr/>
        </p:nvSpPr>
        <p:spPr>
          <a:xfrm>
            <a:off x="155542" y="420714"/>
            <a:ext cx="8861195" cy="4452900"/>
          </a:xfrm>
          <a:prstGeom prst="rect">
            <a:avLst/>
          </a:prstGeom>
          <a:solidFill>
            <a:srgbClr val="373829">
              <a:alpha val="6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ctrTitle"/>
          </p:nvPr>
        </p:nvSpPr>
        <p:spPr>
          <a:xfrm>
            <a:off x="357094" y="1267176"/>
            <a:ext cx="5701355" cy="18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Разработка ГИС-приложения для распознавания зеленых зон городской инфраструктуры по аэрофотоснимкам</a:t>
            </a:r>
            <a:endParaRPr sz="3200" dirty="0"/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1"/>
          </p:nvPr>
        </p:nvSpPr>
        <p:spPr>
          <a:xfrm>
            <a:off x="952636" y="3218590"/>
            <a:ext cx="4186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Павловский Н.А. 0392</a:t>
            </a:r>
            <a:endParaRPr dirty="0"/>
          </a:p>
        </p:txBody>
      </p:sp>
      <p:cxnSp>
        <p:nvCxnSpPr>
          <p:cNvPr id="189" name="Google Shape;189;p32"/>
          <p:cNvCxnSpPr/>
          <p:nvPr/>
        </p:nvCxnSpPr>
        <p:spPr>
          <a:xfrm>
            <a:off x="987300" y="3206384"/>
            <a:ext cx="3709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1"/>
            </a:outerShdw>
          </a:effectLst>
        </p:spPr>
      </p:cxnSp>
      <p:pic>
        <p:nvPicPr>
          <p:cNvPr id="190" name="Google Shape;190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6466" t="28274" r="10955" b="28274"/>
          <a:stretch/>
        </p:blipFill>
        <p:spPr>
          <a:xfrm>
            <a:off x="5936229" y="1078175"/>
            <a:ext cx="2987100" cy="2987100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Выбор </a:t>
            </a:r>
            <a:r>
              <a:rPr lang="ru-RU" dirty="0" err="1"/>
              <a:t>датасетов</a:t>
            </a:r>
            <a:endParaRPr lang="en-US"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1321482" y="3718871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Датасэт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UAVid</a:t>
            </a:r>
            <a:endParaRPr dirty="0"/>
          </a:p>
        </p:txBody>
      </p:sp>
      <p:sp>
        <p:nvSpPr>
          <p:cNvPr id="285" name="Google Shape;285;p40"/>
          <p:cNvSpPr txBox="1">
            <a:spLocks noGrp="1"/>
          </p:cNvSpPr>
          <p:nvPr>
            <p:ph type="subTitle" idx="3"/>
          </p:nvPr>
        </p:nvSpPr>
        <p:spPr>
          <a:xfrm>
            <a:off x="5554677" y="3655407"/>
            <a:ext cx="2309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Датасэты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Vaihingen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Potsdam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C74FBB2-8315-4691-9E94-F8F21C869E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92915" y="1573907"/>
            <a:ext cx="2633224" cy="209750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B3883DA-04A4-41CA-BB78-11BEDD3E42C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76711" y="1868638"/>
            <a:ext cx="3112367" cy="15555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0390A8-7780-43AD-83DD-CE6D30C31A9E}"/>
              </a:ext>
            </a:extLst>
          </p:cNvPr>
          <p:cNvSpPr txBox="1"/>
          <p:nvPr/>
        </p:nvSpPr>
        <p:spPr>
          <a:xfrm>
            <a:off x="782425" y="624935"/>
            <a:ext cx="7817422" cy="199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44145" algn="just">
              <a:lnSpc>
                <a:spcPct val="150000"/>
              </a:lnSpc>
              <a:tabLst>
                <a:tab pos="1038225" algn="l"/>
              </a:tabLst>
            </a:pPr>
            <a:r>
              <a:rPr lang="ru-RU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эффективного управления процессом обучения и оценки модели определены следующие параметры:</a:t>
            </a:r>
            <a:endParaRPr lang="ru-RU" sz="1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44145" algn="just">
              <a:lnSpc>
                <a:spcPct val="150000"/>
              </a:lnSpc>
              <a:tabLst>
                <a:tab pos="1038225" algn="l"/>
              </a:tabLst>
            </a:pPr>
            <a:r>
              <a:rPr lang="ru-RU" sz="1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test_every_n</a:t>
            </a:r>
            <a:r>
              <a:rPr lang="ru-RU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частота тестирования модели (каждые </a:t>
            </a:r>
            <a:r>
              <a:rPr lang="ru-RU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test_every_n</a:t>
            </a:r>
            <a:r>
              <a:rPr lang="ru-RU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эпох);</a:t>
            </a:r>
            <a:endParaRPr lang="ru-RU" sz="1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44145" algn="just">
              <a:lnSpc>
                <a:spcPct val="150000"/>
              </a:lnSpc>
              <a:tabLst>
                <a:tab pos="1038225" algn="l"/>
              </a:tabLst>
            </a:pPr>
            <a:r>
              <a:rPr lang="ru-RU" sz="1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n_test_images</a:t>
            </a:r>
            <a:r>
              <a:rPr lang="ru-RU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количество изображений для тестирования в каждой эпохе;</a:t>
            </a:r>
            <a:r>
              <a:rPr lang="ru-RU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R="144145" algn="just">
              <a:lnSpc>
                <a:spcPct val="150000"/>
              </a:lnSpc>
              <a:tabLst>
                <a:tab pos="1038225" algn="l"/>
              </a:tabLst>
            </a:pPr>
            <a:r>
              <a:rPr lang="ru-RU" sz="1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epochs</a:t>
            </a:r>
            <a:r>
              <a:rPr lang="ru-RU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количество эпох обучения модели.</a:t>
            </a:r>
          </a:p>
          <a:p>
            <a:pPr marR="144145" algn="just">
              <a:lnSpc>
                <a:spcPct val="150000"/>
              </a:lnSpc>
              <a:tabLst>
                <a:tab pos="1038225" algn="l"/>
              </a:tabLst>
            </a:pPr>
            <a:endParaRPr lang="ru-RU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10665-665F-4EF8-BB2E-D01BE0053050}"/>
              </a:ext>
            </a:extLst>
          </p:cNvPr>
          <p:cNvSpPr txBox="1"/>
          <p:nvPr/>
        </p:nvSpPr>
        <p:spPr>
          <a:xfrm>
            <a:off x="6042581" y="2840676"/>
            <a:ext cx="2020332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test_every_n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endParaRPr lang="ru-RU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n_test_images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4</a:t>
            </a:r>
            <a:endParaRPr lang="ru-RU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150</a:t>
            </a:r>
          </a:p>
        </p:txBody>
      </p:sp>
    </p:spTree>
    <p:extLst>
      <p:ext uri="{BB962C8B-B14F-4D97-AF65-F5344CB8AC3E}">
        <p14:creationId xmlns:p14="http://schemas.microsoft.com/office/powerpoint/2010/main" val="330101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682293" y="2597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Оценка производительности модели</a:t>
            </a:r>
            <a:endParaRPr sz="3000" dirty="0"/>
          </a:p>
        </p:txBody>
      </p:sp>
      <p:sp>
        <p:nvSpPr>
          <p:cNvPr id="205" name="Google Shape;205;p34"/>
          <p:cNvSpPr txBox="1">
            <a:spLocks noGrp="1"/>
          </p:cNvSpPr>
          <p:nvPr>
            <p:ph type="subTitle" idx="3"/>
          </p:nvPr>
        </p:nvSpPr>
        <p:spPr>
          <a:xfrm>
            <a:off x="2044995" y="415454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Точность на обучении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06" name="Google Shape;206;p34"/>
          <p:cNvSpPr txBox="1">
            <a:spLocks noGrp="1"/>
          </p:cNvSpPr>
          <p:nvPr>
            <p:ph type="subTitle" idx="1"/>
          </p:nvPr>
        </p:nvSpPr>
        <p:spPr>
          <a:xfrm>
            <a:off x="1026371" y="226029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Forest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 </a:t>
            </a:r>
            <a:endParaRPr dirty="0"/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2"/>
          </p:nvPr>
        </p:nvSpPr>
        <p:spPr>
          <a:xfrm>
            <a:off x="3725642" y="226029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Тестовые потери </a:t>
            </a:r>
            <a:endParaRPr dirty="0"/>
          </a:p>
        </p:txBody>
      </p:sp>
      <p:sp>
        <p:nvSpPr>
          <p:cNvPr id="208" name="Google Shape;208;p34"/>
          <p:cNvSpPr txBox="1">
            <a:spLocks noGrp="1"/>
          </p:cNvSpPr>
          <p:nvPr>
            <p:ph type="subTitle" idx="4"/>
          </p:nvPr>
        </p:nvSpPr>
        <p:spPr>
          <a:xfrm>
            <a:off x="4744245" y="41563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Потери на обучении </a:t>
            </a:r>
            <a:endParaRPr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subTitle" idx="5"/>
          </p:nvPr>
        </p:nvSpPr>
        <p:spPr>
          <a:xfrm>
            <a:off x="6424920" y="226029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Точность на тесте </a:t>
            </a:r>
            <a:endParaRPr dirty="0"/>
          </a:p>
        </p:txBody>
      </p:sp>
      <p:sp>
        <p:nvSpPr>
          <p:cNvPr id="211" name="Google Shape;211;p34"/>
          <p:cNvSpPr txBox="1">
            <a:spLocks noGrp="1"/>
          </p:cNvSpPr>
          <p:nvPr>
            <p:ph type="title" idx="7"/>
          </p:nvPr>
        </p:nvSpPr>
        <p:spPr>
          <a:xfrm>
            <a:off x="485174" y="88793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 idx="8"/>
          </p:nvPr>
        </p:nvSpPr>
        <p:spPr>
          <a:xfrm>
            <a:off x="1421498" y="2865612"/>
            <a:ext cx="684071" cy="409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 idx="9"/>
          </p:nvPr>
        </p:nvSpPr>
        <p:spPr>
          <a:xfrm>
            <a:off x="2996948" y="846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" name="Google Shape;214;p34"/>
          <p:cNvSpPr txBox="1">
            <a:spLocks noGrp="1"/>
          </p:cNvSpPr>
          <p:nvPr>
            <p:ph type="title" idx="13"/>
          </p:nvPr>
        </p:nvSpPr>
        <p:spPr>
          <a:xfrm>
            <a:off x="4073413" y="287510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14"/>
          </p:nvPr>
        </p:nvSpPr>
        <p:spPr>
          <a:xfrm>
            <a:off x="5739932" y="85334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61EECB0-CFD0-48AC-A6D3-48F150D6CC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3286" y="888424"/>
            <a:ext cx="1799618" cy="140432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4F57FF2-E75E-4B0C-A77C-19C24EB6EF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85692" y="895987"/>
            <a:ext cx="1793775" cy="140432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32C783D-D03E-4127-B56B-1FBB3EBBEDB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97701" y="885804"/>
            <a:ext cx="1793775" cy="138907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441AE0F-207F-4DEF-BB08-7E93EB51F69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147575" y="2843802"/>
            <a:ext cx="1799617" cy="133205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CE9AAC9-1381-4F96-90D7-FE0CDBDAE85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828256" y="2838751"/>
            <a:ext cx="1793025" cy="13662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0;p34">
            <a:extLst>
              <a:ext uri="{FF2B5EF4-FFF2-40B4-BE49-F238E27FC236}">
                <a16:creationId xmlns:a16="http://schemas.microsoft.com/office/drawing/2014/main" id="{71E207A8-5F56-43D6-8901-529050ED05C9}"/>
              </a:ext>
            </a:extLst>
          </p:cNvPr>
          <p:cNvSpPr txBox="1">
            <a:spLocks/>
          </p:cNvSpPr>
          <p:nvPr/>
        </p:nvSpPr>
        <p:spPr>
          <a:xfrm>
            <a:off x="952181" y="3120566"/>
            <a:ext cx="2910044" cy="9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Потери на эпоху обучения</a:t>
            </a:r>
            <a:endParaRPr lang="en-US" dirty="0"/>
          </a:p>
        </p:txBody>
      </p:sp>
      <p:sp>
        <p:nvSpPr>
          <p:cNvPr id="22" name="Google Shape;216;p34">
            <a:extLst>
              <a:ext uri="{FF2B5EF4-FFF2-40B4-BE49-F238E27FC236}">
                <a16:creationId xmlns:a16="http://schemas.microsoft.com/office/drawing/2014/main" id="{B541EA7B-B479-412C-A716-CA85E8200C57}"/>
              </a:ext>
            </a:extLst>
          </p:cNvPr>
          <p:cNvSpPr txBox="1">
            <a:spLocks/>
          </p:cNvSpPr>
          <p:nvPr/>
        </p:nvSpPr>
        <p:spPr>
          <a:xfrm>
            <a:off x="385868" y="1081872"/>
            <a:ext cx="976305" cy="6838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2600" b="0" i="0" u="none" strike="noStrike" cap="none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r>
              <a:rPr lang="en" dirty="0"/>
              <a:t>06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3EEAD69-83B8-4212-B83D-C223F56058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2181" y="1006356"/>
            <a:ext cx="3252173" cy="2009201"/>
          </a:xfrm>
          <a:prstGeom prst="rect">
            <a:avLst/>
          </a:prstGeom>
        </p:spPr>
      </p:pic>
      <p:sp>
        <p:nvSpPr>
          <p:cNvPr id="24" name="Google Shape;210;p34">
            <a:extLst>
              <a:ext uri="{FF2B5EF4-FFF2-40B4-BE49-F238E27FC236}">
                <a16:creationId xmlns:a16="http://schemas.microsoft.com/office/drawing/2014/main" id="{F2ABA585-D825-4BDE-9897-E7A82CF4F5D8}"/>
              </a:ext>
            </a:extLst>
          </p:cNvPr>
          <p:cNvSpPr txBox="1">
            <a:spLocks/>
          </p:cNvSpPr>
          <p:nvPr/>
        </p:nvSpPr>
        <p:spPr>
          <a:xfrm>
            <a:off x="4837596" y="3120566"/>
            <a:ext cx="3501984" cy="9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Точность на эпоху обучения</a:t>
            </a:r>
            <a:endParaRPr lang="en-US" dirty="0"/>
          </a:p>
        </p:txBody>
      </p:sp>
      <p:sp>
        <p:nvSpPr>
          <p:cNvPr id="25" name="Google Shape;216;p34">
            <a:extLst>
              <a:ext uri="{FF2B5EF4-FFF2-40B4-BE49-F238E27FC236}">
                <a16:creationId xmlns:a16="http://schemas.microsoft.com/office/drawing/2014/main" id="{DC1894BF-6EA4-4DDE-AE77-787DFBA012DC}"/>
              </a:ext>
            </a:extLst>
          </p:cNvPr>
          <p:cNvSpPr txBox="1">
            <a:spLocks/>
          </p:cNvSpPr>
          <p:nvPr/>
        </p:nvSpPr>
        <p:spPr>
          <a:xfrm>
            <a:off x="4327843" y="933505"/>
            <a:ext cx="1115987" cy="7566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2600" b="0" i="0" u="none" strike="noStrike" cap="none">
                <a:solidFill>
                  <a:schemeClr val="accent2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7</a:t>
            </a:r>
            <a:endParaRPr lang="en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FBE175F-9502-4B11-AD8A-1BF6D3715F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85836" y="970961"/>
            <a:ext cx="3687842" cy="20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1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491" b="12484"/>
          <a:stretch/>
        </p:blipFill>
        <p:spPr>
          <a:xfrm>
            <a:off x="-3750" y="-25"/>
            <a:ext cx="9144001" cy="5143500"/>
          </a:xfrm>
          <a:prstGeom prst="rect">
            <a:avLst/>
          </a:prstGeom>
        </p:spPr>
      </p:pic>
      <p:sp>
        <p:nvSpPr>
          <p:cNvPr id="417" name="Google Shape;417;p43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/>
          </p:nvPr>
        </p:nvSpPr>
        <p:spPr>
          <a:xfrm>
            <a:off x="4369200" y="1659475"/>
            <a:ext cx="3793800" cy="18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РЕАЛИЗАЦИЯ ГЕОИНФОРМАЦИОННОЙ СИСТЕМЫ</a:t>
            </a:r>
            <a:endParaRPr dirty="0"/>
          </a:p>
        </p:txBody>
      </p:sp>
      <p:pic>
        <p:nvPicPr>
          <p:cNvPr id="419" name="Google Shape;419;p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2132" t="28212" r="55200" b="28216"/>
          <a:stretch/>
        </p:blipFill>
        <p:spPr>
          <a:xfrm>
            <a:off x="1105325" y="1092400"/>
            <a:ext cx="2987100" cy="2987100"/>
          </a:xfrm>
          <a:prstGeom prst="ellipse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0E0900-9119-470E-8389-D36094C8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25" y="1092398"/>
            <a:ext cx="2987100" cy="29871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128811-1BA9-404A-99F0-F4A46E1B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sym typeface="Corben"/>
              </a:rPr>
              <a:t>РЕАЛИЗАЦИЯ ГЕОИНФОРМАЦИОННОЙ СИСТЕМЫ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566D7043-35B4-43DC-8F83-9C5CE1B1C4B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88656" y="1134396"/>
            <a:ext cx="6353807" cy="558900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Приложение будет реализовано при помощи технологии «клиент-сервер» и состоять из трех частей</a:t>
            </a: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A66C7F-0AE5-4BC3-AEA0-7C2E50C1C4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26698" y="2083345"/>
            <a:ext cx="6152515" cy="16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457200" algn="just">
              <a:lnSpc>
                <a:spcPct val="150000"/>
              </a:lnSpc>
              <a:spcBef>
                <a:spcPts val="600"/>
              </a:spcBef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Выбор системы управления базы данных</a:t>
            </a: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3F5F4-05B8-4EDD-91C8-CC0B130913FC}"/>
              </a:ext>
            </a:extLst>
          </p:cNvPr>
          <p:cNvSpPr txBox="1"/>
          <p:nvPr/>
        </p:nvSpPr>
        <p:spPr>
          <a:xfrm>
            <a:off x="974523" y="1017725"/>
            <a:ext cx="6733569" cy="37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44145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СУБД должна соответствовать следующим требованиям:</a:t>
            </a:r>
          </a:p>
          <a:p>
            <a:pPr marR="144145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1)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Обеспечивать возможность записи, хранения, поиска, редактирования и чтения данных;</a:t>
            </a:r>
          </a:p>
          <a:p>
            <a:pPr marR="144145" algn="just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2)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Поддерживать долгосрочное хранение больших объемов 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44145" algn="just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данных, защищая их от системных сбоев и случайной порчи;</a:t>
            </a:r>
          </a:p>
          <a:p>
            <a:pPr marR="144145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3)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Обеспечивать возможность модификации базы данных;</a:t>
            </a:r>
          </a:p>
          <a:p>
            <a:pPr marR="144145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4)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Гарантировать контроль достоверности вводимых данных 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44145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каждом поле таблиц базы данных;</a:t>
            </a:r>
          </a:p>
          <a:p>
            <a:pPr marR="144145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5)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Предоставлять удобный графический интерфейс для поиска, выделения, просмотра и редактирования таблиц базы данных;</a:t>
            </a:r>
          </a:p>
          <a:p>
            <a:pPr marR="144145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6)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Обеспечивать хранение пространственной информации;</a:t>
            </a:r>
          </a:p>
          <a:p>
            <a:pPr marR="144145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7)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Осуществлять различные операции над </a:t>
            </a:r>
            <a:r>
              <a:rPr lang="ru-RU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геоданными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R="144145">
              <a:lnSpc>
                <a:spcPct val="150000"/>
              </a:lnSpc>
              <a:tabLst>
                <a:tab pos="1038225" algn="l"/>
              </a:tabLs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8)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Поддерживать язык SQL.</a:t>
            </a:r>
          </a:p>
          <a:p>
            <a:pPr marR="144145">
              <a:lnSpc>
                <a:spcPct val="150000"/>
              </a:lnSpc>
              <a:tabLst>
                <a:tab pos="1038225" algn="l"/>
              </a:tabLst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D5E20A0-19BC-4B4D-97B7-50BC2F6555B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03" y="1936533"/>
            <a:ext cx="4844703" cy="22772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BDB75-0C35-416A-BE36-A8A518E1DEBF}"/>
              </a:ext>
            </a:extLst>
          </p:cNvPr>
          <p:cNvSpPr txBox="1"/>
          <p:nvPr/>
        </p:nvSpPr>
        <p:spPr>
          <a:xfrm>
            <a:off x="429594" y="415399"/>
            <a:ext cx="8224212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44145" algn="ctr">
              <a:lnSpc>
                <a:spcPct val="150000"/>
              </a:lnSpc>
              <a:tabLst>
                <a:tab pos="1038225" algn="l"/>
              </a:tabLst>
            </a:pPr>
            <a:r>
              <a:rPr lang="ru-RU" sz="1600" dirty="0" err="1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PostGIS</a:t>
            </a:r>
            <a:r>
              <a:rPr lang="ru-RU" sz="1600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могут быть организованы следующим образом: </a:t>
            </a:r>
            <a:endParaRPr lang="ru-RU" sz="1200" dirty="0">
              <a:solidFill>
                <a:schemeClr val="accent6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/>
            <a:r>
              <a:rPr lang="ru-RU" sz="900" b="1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Создайте новую базу данных</a:t>
            </a:r>
            <a:r>
              <a:rPr lang="ru-RU" sz="900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Начните с создания новой базы данных в </a:t>
            </a:r>
            <a:r>
              <a:rPr lang="ru-RU" sz="900" dirty="0" err="1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PostgreSQL</a:t>
            </a:r>
            <a:r>
              <a:rPr lang="ru-RU" sz="900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Откройте командную строку </a:t>
            </a:r>
            <a:r>
              <a:rPr lang="ru-RU" sz="900" dirty="0" err="1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PostgreSQL</a:t>
            </a:r>
            <a:r>
              <a:rPr lang="ru-RU" sz="900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выполните следующую команду:</a:t>
            </a:r>
            <a:endParaRPr lang="ru-RU" sz="800" dirty="0">
              <a:solidFill>
                <a:schemeClr val="accent6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</a:pPr>
            <a:r>
              <a:rPr lang="ru-RU" sz="1050" b="1" i="1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DATABASE </a:t>
            </a:r>
            <a:r>
              <a:rPr lang="ru-RU" sz="1050" b="1" i="1" dirty="0" err="1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mygisdatabase</a:t>
            </a:r>
            <a:r>
              <a:rPr lang="ru-RU" sz="1050" b="1" i="1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1050" i="1" dirty="0">
              <a:solidFill>
                <a:schemeClr val="accent6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/>
            <a:r>
              <a:rPr lang="ru-RU" sz="900" b="1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Активируйте </a:t>
            </a:r>
            <a:r>
              <a:rPr lang="ru-RU" sz="900" b="1" dirty="0" err="1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PostGIS</a:t>
            </a:r>
            <a:r>
              <a:rPr lang="ru-RU" sz="900" b="1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базе данных</a:t>
            </a:r>
            <a:r>
              <a:rPr lang="ru-RU" sz="900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Подключитесь к вашей новой базе данных и активируйте расширение </a:t>
            </a:r>
            <a:r>
              <a:rPr lang="ru-RU" sz="900" dirty="0" err="1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PostGIS</a:t>
            </a:r>
            <a:r>
              <a:rPr lang="ru-RU" sz="900" dirty="0">
                <a:solidFill>
                  <a:schemeClr val="accent6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следующей командой:</a:t>
            </a:r>
            <a:endParaRPr lang="ru-RU" sz="800" dirty="0">
              <a:solidFill>
                <a:schemeClr val="accent6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70418-BD29-4390-B917-64813753A56E}"/>
              </a:ext>
            </a:extLst>
          </p:cNvPr>
          <p:cNvSpPr txBox="1"/>
          <p:nvPr/>
        </p:nvSpPr>
        <p:spPr>
          <a:xfrm>
            <a:off x="429594" y="1678565"/>
            <a:ext cx="3440109" cy="237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050" b="1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CREATE EXTENSION </a:t>
            </a:r>
            <a:r>
              <a:rPr kumimoji="0" lang="ru-RU" sz="1050" b="1" i="1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postgis</a:t>
            </a:r>
            <a:r>
              <a:rPr kumimoji="0" lang="ru-RU" sz="1050" b="1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9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Загрузите SHP файлы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: Используйте утилиту shp2pgsql для загрузки файлов формата SHP в вашу базу данных:</a:t>
            </a:r>
            <a:endParaRPr kumimoji="0" lang="ru-RU" sz="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1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shp2pgsql -s &lt;SRID&gt; path/to/shapefile </a:t>
            </a:r>
            <a:r>
              <a:rPr kumimoji="0" lang="en-US" sz="1050" b="1" i="1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tablename</a:t>
            </a:r>
            <a:r>
              <a:rPr kumimoji="0" lang="en-US" sz="1050" b="1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 | </a:t>
            </a:r>
            <a:r>
              <a:rPr kumimoji="0" lang="en-US" sz="1050" b="1" i="1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psql</a:t>
            </a:r>
            <a:r>
              <a:rPr kumimoji="0" lang="en-US" sz="1050" b="1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 -d </a:t>
            </a:r>
            <a:r>
              <a:rPr kumimoji="0" lang="en-US" sz="1050" b="1" i="1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mygisdatabase</a:t>
            </a:r>
            <a:endParaRPr kumimoji="0" lang="ru-RU" sz="1050" b="0" i="1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Загрузите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 TIF </a:t>
            </a:r>
            <a:r>
              <a:rPr kumimoji="0" lang="ru-RU" sz="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файлы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: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Используйте утилиту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 raster2pgsql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для загрузки файлов формата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 TIF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в вашу базу данных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:</a:t>
            </a:r>
            <a:endParaRPr kumimoji="0" lang="ru-RU" sz="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raster2pgsql -s &lt;SRID&gt; -I -C -M path/to/</a:t>
            </a:r>
            <a:r>
              <a:rPr kumimoji="0" 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tiffile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 </a:t>
            </a:r>
            <a:r>
              <a:rPr kumimoji="0" 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tablename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 | </a:t>
            </a:r>
            <a:r>
              <a:rPr kumimoji="0" 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psql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 -d </a:t>
            </a:r>
            <a:r>
              <a:rPr kumimoji="0" 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mygisdatabase</a:t>
            </a:r>
            <a:endParaRPr kumimoji="0" lang="ru-RU" sz="1000" b="0" i="1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800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0F22DA1A-0079-4767-B8B9-A834684CB7F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25623" y="3688835"/>
            <a:ext cx="4713223" cy="377100"/>
          </a:xfrm>
        </p:spPr>
        <p:txBody>
          <a:bodyPr/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хранилища данных в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GeoServer</a:t>
            </a:r>
            <a:endParaRPr lang="ru-RU" sz="16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3E905F7B-4C71-4F53-AB91-81BCB53B06EE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464321" y="3655172"/>
            <a:ext cx="3449872" cy="377100"/>
          </a:xfrm>
        </p:spPr>
        <p:txBody>
          <a:bodyPr/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Добавление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shp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файла</a:t>
            </a:r>
            <a:endParaRPr lang="ru-RU" sz="1600" dirty="0"/>
          </a:p>
        </p:txBody>
      </p:sp>
      <p:sp>
        <p:nvSpPr>
          <p:cNvPr id="17" name="Google Shape;493;p51">
            <a:extLst>
              <a:ext uri="{FF2B5EF4-FFF2-40B4-BE49-F238E27FC236}">
                <a16:creationId xmlns:a16="http://schemas.microsoft.com/office/drawing/2014/main" id="{635CAB66-9B9E-4FCE-81E2-1E283A7F522C}"/>
              </a:ext>
            </a:extLst>
          </p:cNvPr>
          <p:cNvSpPr/>
          <p:nvPr/>
        </p:nvSpPr>
        <p:spPr>
          <a:xfrm rot="5400000">
            <a:off x="1399956" y="633604"/>
            <a:ext cx="2166873" cy="3915539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08634A2-8BBE-4370-88A4-EFC833DE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6" y="1544874"/>
            <a:ext cx="3747012" cy="2043921"/>
          </a:xfrm>
          <a:prstGeom prst="rect">
            <a:avLst/>
          </a:prstGeom>
        </p:spPr>
      </p:pic>
      <p:sp>
        <p:nvSpPr>
          <p:cNvPr id="19" name="Google Shape;493;p51">
            <a:extLst>
              <a:ext uri="{FF2B5EF4-FFF2-40B4-BE49-F238E27FC236}">
                <a16:creationId xmlns:a16="http://schemas.microsoft.com/office/drawing/2014/main" id="{8414067C-E340-4A74-AC0C-2DEA4A361282}"/>
              </a:ext>
            </a:extLst>
          </p:cNvPr>
          <p:cNvSpPr/>
          <p:nvPr/>
        </p:nvSpPr>
        <p:spPr>
          <a:xfrm rot="5400000">
            <a:off x="5540970" y="670541"/>
            <a:ext cx="2166873" cy="3915539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6000E63-C0A8-4EC2-8658-0B3A1557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56" y="1601450"/>
            <a:ext cx="3787666" cy="20184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56D72C-4478-44F1-A607-0201C747CE99}"/>
              </a:ext>
            </a:extLst>
          </p:cNvPr>
          <p:cNvSpPr txBox="1"/>
          <p:nvPr/>
        </p:nvSpPr>
        <p:spPr>
          <a:xfrm>
            <a:off x="609886" y="6642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orben"/>
              </a:rPr>
              <a:t>Серверная часть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6769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/>
          <p:nvPr/>
        </p:nvSpPr>
        <p:spPr>
          <a:xfrm>
            <a:off x="1266300" y="3174300"/>
            <a:ext cx="807900" cy="8079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1266300" y="1738033"/>
            <a:ext cx="807900" cy="8079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457200" algn="ctr">
              <a:lnSpc>
                <a:spcPct val="150000"/>
              </a:lnSpc>
              <a:spcBef>
                <a:spcPts val="600"/>
              </a:spcBef>
            </a:pPr>
            <a:r>
              <a:rPr lang="ru-RU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Предварительный просмотр слоев на 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GEOSTRVER</a:t>
            </a: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69" name="Google Shape;269;p39"/>
          <p:cNvGrpSpPr/>
          <p:nvPr/>
        </p:nvGrpSpPr>
        <p:grpSpPr>
          <a:xfrm>
            <a:off x="1424967" y="1900883"/>
            <a:ext cx="490547" cy="430874"/>
            <a:chOff x="4677742" y="1186145"/>
            <a:chExt cx="490547" cy="430874"/>
          </a:xfrm>
        </p:grpSpPr>
        <p:sp>
          <p:nvSpPr>
            <p:cNvPr id="270" name="Google Shape;270;p39"/>
            <p:cNvSpPr/>
            <p:nvPr/>
          </p:nvSpPr>
          <p:spPr>
            <a:xfrm>
              <a:off x="4876937" y="1541439"/>
              <a:ext cx="15169" cy="14429"/>
            </a:xfrm>
            <a:custGeom>
              <a:avLst/>
              <a:gdLst/>
              <a:ahLst/>
              <a:cxnLst/>
              <a:rect l="l" t="t" r="r" b="b"/>
              <a:pathLst>
                <a:path w="636" h="605" extrusionOk="0">
                  <a:moveTo>
                    <a:pt x="1" y="1"/>
                  </a:moveTo>
                  <a:lnTo>
                    <a:pt x="1" y="604"/>
                  </a:lnTo>
                  <a:lnTo>
                    <a:pt x="635" y="604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4677742" y="1186145"/>
              <a:ext cx="490547" cy="430874"/>
            </a:xfrm>
            <a:custGeom>
              <a:avLst/>
              <a:gdLst/>
              <a:ahLst/>
              <a:cxnLst/>
              <a:rect l="l" t="t" r="r" b="b"/>
              <a:pathLst>
                <a:path w="20568" h="18066" extrusionOk="0">
                  <a:moveTo>
                    <a:pt x="10283" y="2715"/>
                  </a:moveTo>
                  <a:lnTo>
                    <a:pt x="11882" y="3952"/>
                  </a:lnTo>
                  <a:lnTo>
                    <a:pt x="8715" y="3952"/>
                  </a:lnTo>
                  <a:lnTo>
                    <a:pt x="10283" y="2715"/>
                  </a:lnTo>
                  <a:close/>
                  <a:moveTo>
                    <a:pt x="12635" y="4555"/>
                  </a:moveTo>
                  <a:lnTo>
                    <a:pt x="14324" y="5882"/>
                  </a:lnTo>
                  <a:lnTo>
                    <a:pt x="11520" y="5882"/>
                  </a:lnTo>
                  <a:cubicBezTo>
                    <a:pt x="11368" y="5308"/>
                    <a:pt x="10886" y="4917"/>
                    <a:pt x="10283" y="4917"/>
                  </a:cubicBezTo>
                  <a:cubicBezTo>
                    <a:pt x="9680" y="4917"/>
                    <a:pt x="9197" y="5308"/>
                    <a:pt x="9047" y="5882"/>
                  </a:cubicBezTo>
                  <a:lnTo>
                    <a:pt x="6242" y="5882"/>
                  </a:lnTo>
                  <a:lnTo>
                    <a:pt x="7930" y="4555"/>
                  </a:lnTo>
                  <a:close/>
                  <a:moveTo>
                    <a:pt x="10283" y="5489"/>
                  </a:moveTo>
                  <a:cubicBezTo>
                    <a:pt x="10645" y="5489"/>
                    <a:pt x="10946" y="5791"/>
                    <a:pt x="10946" y="6153"/>
                  </a:cubicBezTo>
                  <a:cubicBezTo>
                    <a:pt x="10946" y="6514"/>
                    <a:pt x="10645" y="6816"/>
                    <a:pt x="10283" y="6816"/>
                  </a:cubicBezTo>
                  <a:cubicBezTo>
                    <a:pt x="9921" y="6816"/>
                    <a:pt x="9619" y="6514"/>
                    <a:pt x="9619" y="6153"/>
                  </a:cubicBezTo>
                  <a:cubicBezTo>
                    <a:pt x="9619" y="5791"/>
                    <a:pt x="9921" y="5489"/>
                    <a:pt x="10283" y="5489"/>
                  </a:cubicBezTo>
                  <a:close/>
                  <a:moveTo>
                    <a:pt x="15108" y="6485"/>
                  </a:moveTo>
                  <a:lnTo>
                    <a:pt x="16797" y="7812"/>
                  </a:lnTo>
                  <a:cubicBezTo>
                    <a:pt x="16782" y="7827"/>
                    <a:pt x="16767" y="7827"/>
                    <a:pt x="16752" y="7827"/>
                  </a:cubicBezTo>
                  <a:cubicBezTo>
                    <a:pt x="16737" y="7827"/>
                    <a:pt x="16722" y="7827"/>
                    <a:pt x="16707" y="7841"/>
                  </a:cubicBezTo>
                  <a:lnTo>
                    <a:pt x="16707" y="7812"/>
                  </a:lnTo>
                  <a:lnTo>
                    <a:pt x="3860" y="7812"/>
                  </a:lnTo>
                  <a:lnTo>
                    <a:pt x="3860" y="7841"/>
                  </a:lnTo>
                  <a:cubicBezTo>
                    <a:pt x="3845" y="7827"/>
                    <a:pt x="3830" y="7827"/>
                    <a:pt x="3815" y="7827"/>
                  </a:cubicBezTo>
                  <a:cubicBezTo>
                    <a:pt x="3800" y="7827"/>
                    <a:pt x="3784" y="7827"/>
                    <a:pt x="3769" y="7812"/>
                  </a:cubicBezTo>
                  <a:lnTo>
                    <a:pt x="5489" y="6485"/>
                  </a:lnTo>
                  <a:lnTo>
                    <a:pt x="9047" y="6485"/>
                  </a:lnTo>
                  <a:cubicBezTo>
                    <a:pt x="9197" y="6997"/>
                    <a:pt x="9680" y="7450"/>
                    <a:pt x="10283" y="7450"/>
                  </a:cubicBezTo>
                  <a:cubicBezTo>
                    <a:pt x="10886" y="7450"/>
                    <a:pt x="11368" y="6997"/>
                    <a:pt x="11520" y="6485"/>
                  </a:cubicBezTo>
                  <a:close/>
                  <a:moveTo>
                    <a:pt x="9952" y="997"/>
                  </a:moveTo>
                  <a:lnTo>
                    <a:pt x="9952" y="2143"/>
                  </a:lnTo>
                  <a:lnTo>
                    <a:pt x="1569" y="8746"/>
                  </a:lnTo>
                  <a:lnTo>
                    <a:pt x="1569" y="7600"/>
                  </a:lnTo>
                  <a:lnTo>
                    <a:pt x="9952" y="997"/>
                  </a:lnTo>
                  <a:close/>
                  <a:moveTo>
                    <a:pt x="10555" y="997"/>
                  </a:moveTo>
                  <a:lnTo>
                    <a:pt x="18968" y="7600"/>
                  </a:lnTo>
                  <a:lnTo>
                    <a:pt x="18968" y="8746"/>
                  </a:lnTo>
                  <a:lnTo>
                    <a:pt x="10555" y="2143"/>
                  </a:lnTo>
                  <a:lnTo>
                    <a:pt x="10555" y="997"/>
                  </a:lnTo>
                  <a:close/>
                  <a:moveTo>
                    <a:pt x="3528" y="8384"/>
                  </a:moveTo>
                  <a:cubicBezTo>
                    <a:pt x="3889" y="8384"/>
                    <a:pt x="4191" y="8686"/>
                    <a:pt x="4191" y="9048"/>
                  </a:cubicBezTo>
                  <a:cubicBezTo>
                    <a:pt x="4191" y="9409"/>
                    <a:pt x="3889" y="9711"/>
                    <a:pt x="3528" y="9711"/>
                  </a:cubicBezTo>
                  <a:cubicBezTo>
                    <a:pt x="3166" y="9711"/>
                    <a:pt x="2864" y="9409"/>
                    <a:pt x="2864" y="9048"/>
                  </a:cubicBezTo>
                  <a:cubicBezTo>
                    <a:pt x="2864" y="8686"/>
                    <a:pt x="3166" y="8384"/>
                    <a:pt x="3528" y="8384"/>
                  </a:cubicBezTo>
                  <a:close/>
                  <a:moveTo>
                    <a:pt x="17038" y="8384"/>
                  </a:moveTo>
                  <a:cubicBezTo>
                    <a:pt x="17400" y="8384"/>
                    <a:pt x="17701" y="8686"/>
                    <a:pt x="17701" y="9048"/>
                  </a:cubicBezTo>
                  <a:cubicBezTo>
                    <a:pt x="17701" y="9409"/>
                    <a:pt x="17400" y="9711"/>
                    <a:pt x="17038" y="9711"/>
                  </a:cubicBezTo>
                  <a:cubicBezTo>
                    <a:pt x="16676" y="9711"/>
                    <a:pt x="16374" y="9409"/>
                    <a:pt x="16374" y="9048"/>
                  </a:cubicBezTo>
                  <a:cubicBezTo>
                    <a:pt x="16374" y="8686"/>
                    <a:pt x="16676" y="8384"/>
                    <a:pt x="17038" y="8384"/>
                  </a:cubicBezTo>
                  <a:close/>
                  <a:moveTo>
                    <a:pt x="3528" y="10314"/>
                  </a:moveTo>
                  <a:cubicBezTo>
                    <a:pt x="3889" y="10314"/>
                    <a:pt x="4191" y="10616"/>
                    <a:pt x="4191" y="10978"/>
                  </a:cubicBezTo>
                  <a:cubicBezTo>
                    <a:pt x="4191" y="11340"/>
                    <a:pt x="3889" y="11641"/>
                    <a:pt x="3528" y="11641"/>
                  </a:cubicBezTo>
                  <a:cubicBezTo>
                    <a:pt x="3166" y="11641"/>
                    <a:pt x="2864" y="11340"/>
                    <a:pt x="2864" y="10978"/>
                  </a:cubicBezTo>
                  <a:cubicBezTo>
                    <a:pt x="2864" y="10616"/>
                    <a:pt x="3166" y="10314"/>
                    <a:pt x="3528" y="10314"/>
                  </a:cubicBezTo>
                  <a:close/>
                  <a:moveTo>
                    <a:pt x="17038" y="10314"/>
                  </a:moveTo>
                  <a:cubicBezTo>
                    <a:pt x="17400" y="10314"/>
                    <a:pt x="17701" y="10616"/>
                    <a:pt x="17701" y="10978"/>
                  </a:cubicBezTo>
                  <a:cubicBezTo>
                    <a:pt x="17701" y="11340"/>
                    <a:pt x="17400" y="11641"/>
                    <a:pt x="17038" y="11641"/>
                  </a:cubicBezTo>
                  <a:cubicBezTo>
                    <a:pt x="16676" y="11641"/>
                    <a:pt x="16374" y="11340"/>
                    <a:pt x="16374" y="10978"/>
                  </a:cubicBezTo>
                  <a:cubicBezTo>
                    <a:pt x="16374" y="10616"/>
                    <a:pt x="16676" y="10314"/>
                    <a:pt x="17038" y="10314"/>
                  </a:cubicBezTo>
                  <a:close/>
                  <a:moveTo>
                    <a:pt x="15952" y="8416"/>
                  </a:moveTo>
                  <a:cubicBezTo>
                    <a:pt x="15832" y="8565"/>
                    <a:pt x="15771" y="8838"/>
                    <a:pt x="15771" y="9079"/>
                  </a:cubicBezTo>
                  <a:cubicBezTo>
                    <a:pt x="15771" y="9320"/>
                    <a:pt x="15832" y="9530"/>
                    <a:pt x="15952" y="9742"/>
                  </a:cubicBezTo>
                  <a:lnTo>
                    <a:pt x="7057" y="9742"/>
                  </a:lnTo>
                  <a:lnTo>
                    <a:pt x="7057" y="10346"/>
                  </a:lnTo>
                  <a:lnTo>
                    <a:pt x="15952" y="10346"/>
                  </a:lnTo>
                  <a:cubicBezTo>
                    <a:pt x="15832" y="10495"/>
                    <a:pt x="15771" y="10768"/>
                    <a:pt x="15771" y="11009"/>
                  </a:cubicBezTo>
                  <a:cubicBezTo>
                    <a:pt x="15771" y="11250"/>
                    <a:pt x="15832" y="11460"/>
                    <a:pt x="15952" y="11672"/>
                  </a:cubicBezTo>
                  <a:lnTo>
                    <a:pt x="4613" y="11672"/>
                  </a:lnTo>
                  <a:cubicBezTo>
                    <a:pt x="4734" y="11460"/>
                    <a:pt x="4794" y="11250"/>
                    <a:pt x="4794" y="11009"/>
                  </a:cubicBezTo>
                  <a:cubicBezTo>
                    <a:pt x="4794" y="10768"/>
                    <a:pt x="4734" y="10495"/>
                    <a:pt x="4613" y="10346"/>
                  </a:cubicBezTo>
                  <a:lnTo>
                    <a:pt x="5791" y="10346"/>
                  </a:lnTo>
                  <a:lnTo>
                    <a:pt x="5791" y="9742"/>
                  </a:lnTo>
                  <a:lnTo>
                    <a:pt x="4613" y="9742"/>
                  </a:lnTo>
                  <a:cubicBezTo>
                    <a:pt x="4734" y="9530"/>
                    <a:pt x="4794" y="9320"/>
                    <a:pt x="4794" y="9079"/>
                  </a:cubicBezTo>
                  <a:cubicBezTo>
                    <a:pt x="4794" y="8838"/>
                    <a:pt x="4734" y="8565"/>
                    <a:pt x="4613" y="8416"/>
                  </a:cubicBezTo>
                  <a:close/>
                  <a:moveTo>
                    <a:pt x="3528" y="12244"/>
                  </a:moveTo>
                  <a:cubicBezTo>
                    <a:pt x="3889" y="12244"/>
                    <a:pt x="4191" y="12546"/>
                    <a:pt x="4191" y="12908"/>
                  </a:cubicBezTo>
                  <a:cubicBezTo>
                    <a:pt x="4191" y="13270"/>
                    <a:pt x="3889" y="13571"/>
                    <a:pt x="3528" y="13571"/>
                  </a:cubicBezTo>
                  <a:cubicBezTo>
                    <a:pt x="3166" y="13571"/>
                    <a:pt x="2864" y="13270"/>
                    <a:pt x="2864" y="12908"/>
                  </a:cubicBezTo>
                  <a:cubicBezTo>
                    <a:pt x="2864" y="12546"/>
                    <a:pt x="3166" y="12244"/>
                    <a:pt x="3528" y="12244"/>
                  </a:cubicBezTo>
                  <a:close/>
                  <a:moveTo>
                    <a:pt x="17038" y="12244"/>
                  </a:moveTo>
                  <a:cubicBezTo>
                    <a:pt x="17400" y="12244"/>
                    <a:pt x="17701" y="12546"/>
                    <a:pt x="17701" y="12908"/>
                  </a:cubicBezTo>
                  <a:cubicBezTo>
                    <a:pt x="17701" y="13270"/>
                    <a:pt x="17400" y="13571"/>
                    <a:pt x="17038" y="13571"/>
                  </a:cubicBezTo>
                  <a:cubicBezTo>
                    <a:pt x="16676" y="13571"/>
                    <a:pt x="16374" y="13270"/>
                    <a:pt x="16374" y="12908"/>
                  </a:cubicBezTo>
                  <a:cubicBezTo>
                    <a:pt x="16374" y="12546"/>
                    <a:pt x="16676" y="12244"/>
                    <a:pt x="17038" y="12244"/>
                  </a:cubicBezTo>
                  <a:close/>
                  <a:moveTo>
                    <a:pt x="5458" y="12276"/>
                  </a:moveTo>
                  <a:lnTo>
                    <a:pt x="5458" y="13602"/>
                  </a:lnTo>
                  <a:lnTo>
                    <a:pt x="4613" y="13602"/>
                  </a:lnTo>
                  <a:cubicBezTo>
                    <a:pt x="4734" y="13390"/>
                    <a:pt x="4794" y="13180"/>
                    <a:pt x="4794" y="12939"/>
                  </a:cubicBezTo>
                  <a:cubicBezTo>
                    <a:pt x="4794" y="12698"/>
                    <a:pt x="4734" y="12425"/>
                    <a:pt x="4613" y="12276"/>
                  </a:cubicBezTo>
                  <a:close/>
                  <a:moveTo>
                    <a:pt x="10616" y="12276"/>
                  </a:moveTo>
                  <a:lnTo>
                    <a:pt x="10616" y="13602"/>
                  </a:lnTo>
                  <a:lnTo>
                    <a:pt x="9921" y="13602"/>
                  </a:lnTo>
                  <a:lnTo>
                    <a:pt x="9921" y="12276"/>
                  </a:lnTo>
                  <a:close/>
                  <a:moveTo>
                    <a:pt x="15952" y="12276"/>
                  </a:moveTo>
                  <a:cubicBezTo>
                    <a:pt x="15832" y="12425"/>
                    <a:pt x="15771" y="12698"/>
                    <a:pt x="15771" y="12939"/>
                  </a:cubicBezTo>
                  <a:cubicBezTo>
                    <a:pt x="15771" y="13180"/>
                    <a:pt x="15832" y="13390"/>
                    <a:pt x="15952" y="13602"/>
                  </a:cubicBezTo>
                  <a:lnTo>
                    <a:pt x="15079" y="13602"/>
                  </a:lnTo>
                  <a:lnTo>
                    <a:pt x="15079" y="12276"/>
                  </a:lnTo>
                  <a:close/>
                  <a:moveTo>
                    <a:pt x="12546" y="12276"/>
                  </a:moveTo>
                  <a:lnTo>
                    <a:pt x="12546" y="14235"/>
                  </a:lnTo>
                  <a:lnTo>
                    <a:pt x="11219" y="14235"/>
                  </a:lnTo>
                  <a:lnTo>
                    <a:pt x="11219" y="12276"/>
                  </a:lnTo>
                  <a:close/>
                  <a:moveTo>
                    <a:pt x="14476" y="12276"/>
                  </a:moveTo>
                  <a:lnTo>
                    <a:pt x="14476" y="14235"/>
                  </a:lnTo>
                  <a:lnTo>
                    <a:pt x="13149" y="14235"/>
                  </a:lnTo>
                  <a:lnTo>
                    <a:pt x="13149" y="12276"/>
                  </a:lnTo>
                  <a:close/>
                  <a:moveTo>
                    <a:pt x="3528" y="14174"/>
                  </a:moveTo>
                  <a:cubicBezTo>
                    <a:pt x="3889" y="14174"/>
                    <a:pt x="4191" y="14476"/>
                    <a:pt x="4191" y="14838"/>
                  </a:cubicBezTo>
                  <a:cubicBezTo>
                    <a:pt x="4191" y="15200"/>
                    <a:pt x="3889" y="15501"/>
                    <a:pt x="3528" y="15501"/>
                  </a:cubicBezTo>
                  <a:cubicBezTo>
                    <a:pt x="3166" y="15501"/>
                    <a:pt x="2864" y="15200"/>
                    <a:pt x="2864" y="14838"/>
                  </a:cubicBezTo>
                  <a:cubicBezTo>
                    <a:pt x="2864" y="14476"/>
                    <a:pt x="3166" y="14174"/>
                    <a:pt x="3528" y="14174"/>
                  </a:cubicBezTo>
                  <a:close/>
                  <a:moveTo>
                    <a:pt x="17038" y="14174"/>
                  </a:moveTo>
                  <a:cubicBezTo>
                    <a:pt x="17400" y="14174"/>
                    <a:pt x="17701" y="14476"/>
                    <a:pt x="17701" y="14838"/>
                  </a:cubicBezTo>
                  <a:cubicBezTo>
                    <a:pt x="17701" y="15200"/>
                    <a:pt x="17400" y="15501"/>
                    <a:pt x="17038" y="15501"/>
                  </a:cubicBezTo>
                  <a:cubicBezTo>
                    <a:pt x="16676" y="15501"/>
                    <a:pt x="16374" y="15200"/>
                    <a:pt x="16374" y="14838"/>
                  </a:cubicBezTo>
                  <a:cubicBezTo>
                    <a:pt x="16374" y="14476"/>
                    <a:pt x="16676" y="14174"/>
                    <a:pt x="17038" y="14174"/>
                  </a:cubicBezTo>
                  <a:close/>
                  <a:moveTo>
                    <a:pt x="5458" y="14206"/>
                  </a:moveTo>
                  <a:lnTo>
                    <a:pt x="5458" y="15532"/>
                  </a:lnTo>
                  <a:lnTo>
                    <a:pt x="4613" y="15532"/>
                  </a:lnTo>
                  <a:cubicBezTo>
                    <a:pt x="4734" y="15320"/>
                    <a:pt x="4794" y="15110"/>
                    <a:pt x="4794" y="14869"/>
                  </a:cubicBezTo>
                  <a:cubicBezTo>
                    <a:pt x="4794" y="14628"/>
                    <a:pt x="4734" y="14355"/>
                    <a:pt x="4613" y="14206"/>
                  </a:cubicBezTo>
                  <a:close/>
                  <a:moveTo>
                    <a:pt x="3528" y="16104"/>
                  </a:moveTo>
                  <a:cubicBezTo>
                    <a:pt x="3889" y="16104"/>
                    <a:pt x="4191" y="16406"/>
                    <a:pt x="4191" y="16768"/>
                  </a:cubicBezTo>
                  <a:cubicBezTo>
                    <a:pt x="4191" y="17130"/>
                    <a:pt x="3889" y="17431"/>
                    <a:pt x="3528" y="17431"/>
                  </a:cubicBezTo>
                  <a:cubicBezTo>
                    <a:pt x="3166" y="17431"/>
                    <a:pt x="2864" y="17130"/>
                    <a:pt x="2864" y="16768"/>
                  </a:cubicBezTo>
                  <a:cubicBezTo>
                    <a:pt x="2864" y="16406"/>
                    <a:pt x="3166" y="16104"/>
                    <a:pt x="3528" y="16104"/>
                  </a:cubicBezTo>
                  <a:close/>
                  <a:moveTo>
                    <a:pt x="17038" y="16104"/>
                  </a:moveTo>
                  <a:cubicBezTo>
                    <a:pt x="17400" y="16104"/>
                    <a:pt x="17701" y="16406"/>
                    <a:pt x="17701" y="16768"/>
                  </a:cubicBezTo>
                  <a:cubicBezTo>
                    <a:pt x="17701" y="17130"/>
                    <a:pt x="17400" y="17431"/>
                    <a:pt x="17038" y="17431"/>
                  </a:cubicBezTo>
                  <a:cubicBezTo>
                    <a:pt x="16676" y="17431"/>
                    <a:pt x="16374" y="17130"/>
                    <a:pt x="16374" y="16768"/>
                  </a:cubicBezTo>
                  <a:cubicBezTo>
                    <a:pt x="16374" y="16406"/>
                    <a:pt x="16676" y="16104"/>
                    <a:pt x="17038" y="16104"/>
                  </a:cubicBezTo>
                  <a:close/>
                  <a:moveTo>
                    <a:pt x="5458" y="16136"/>
                  </a:moveTo>
                  <a:lnTo>
                    <a:pt x="5458" y="17463"/>
                  </a:lnTo>
                  <a:lnTo>
                    <a:pt x="4613" y="17463"/>
                  </a:lnTo>
                  <a:cubicBezTo>
                    <a:pt x="4734" y="17250"/>
                    <a:pt x="4794" y="17040"/>
                    <a:pt x="4794" y="16799"/>
                  </a:cubicBezTo>
                  <a:cubicBezTo>
                    <a:pt x="4794" y="16558"/>
                    <a:pt x="4734" y="16285"/>
                    <a:pt x="4613" y="16136"/>
                  </a:cubicBezTo>
                  <a:close/>
                  <a:moveTo>
                    <a:pt x="9318" y="12276"/>
                  </a:moveTo>
                  <a:lnTo>
                    <a:pt x="9318" y="17463"/>
                  </a:lnTo>
                  <a:lnTo>
                    <a:pt x="6061" y="17463"/>
                  </a:lnTo>
                  <a:lnTo>
                    <a:pt x="6061" y="12276"/>
                  </a:lnTo>
                  <a:close/>
                  <a:moveTo>
                    <a:pt x="15952" y="14206"/>
                  </a:moveTo>
                  <a:cubicBezTo>
                    <a:pt x="15832" y="14355"/>
                    <a:pt x="15771" y="14628"/>
                    <a:pt x="15771" y="14869"/>
                  </a:cubicBezTo>
                  <a:cubicBezTo>
                    <a:pt x="15771" y="15231"/>
                    <a:pt x="15952" y="15593"/>
                    <a:pt x="16225" y="15803"/>
                  </a:cubicBezTo>
                  <a:cubicBezTo>
                    <a:pt x="15952" y="16044"/>
                    <a:pt x="15771" y="16406"/>
                    <a:pt x="15771" y="16799"/>
                  </a:cubicBezTo>
                  <a:cubicBezTo>
                    <a:pt x="15771" y="17040"/>
                    <a:pt x="15832" y="17250"/>
                    <a:pt x="15952" y="17463"/>
                  </a:cubicBezTo>
                  <a:lnTo>
                    <a:pt x="9921" y="17463"/>
                  </a:lnTo>
                  <a:lnTo>
                    <a:pt x="9921" y="16136"/>
                  </a:lnTo>
                  <a:lnTo>
                    <a:pt x="14777" y="16136"/>
                  </a:lnTo>
                  <a:lnTo>
                    <a:pt x="14777" y="15532"/>
                  </a:lnTo>
                  <a:lnTo>
                    <a:pt x="9921" y="15532"/>
                  </a:lnTo>
                  <a:lnTo>
                    <a:pt x="9921" y="14206"/>
                  </a:lnTo>
                  <a:lnTo>
                    <a:pt x="10616" y="14206"/>
                  </a:lnTo>
                  <a:lnTo>
                    <a:pt x="10616" y="14838"/>
                  </a:lnTo>
                  <a:lnTo>
                    <a:pt x="15079" y="14838"/>
                  </a:lnTo>
                  <a:lnTo>
                    <a:pt x="15079" y="14206"/>
                  </a:lnTo>
                  <a:close/>
                  <a:moveTo>
                    <a:pt x="10254" y="1"/>
                  </a:moveTo>
                  <a:lnTo>
                    <a:pt x="965" y="7299"/>
                  </a:lnTo>
                  <a:lnTo>
                    <a:pt x="965" y="10013"/>
                  </a:lnTo>
                  <a:lnTo>
                    <a:pt x="2261" y="8987"/>
                  </a:lnTo>
                  <a:lnTo>
                    <a:pt x="2261" y="9048"/>
                  </a:lnTo>
                  <a:cubicBezTo>
                    <a:pt x="2261" y="9441"/>
                    <a:pt x="2442" y="9803"/>
                    <a:pt x="2715" y="10013"/>
                  </a:cubicBezTo>
                  <a:cubicBezTo>
                    <a:pt x="2442" y="10254"/>
                    <a:pt x="2261" y="10616"/>
                    <a:pt x="2261" y="10978"/>
                  </a:cubicBezTo>
                  <a:cubicBezTo>
                    <a:pt x="2261" y="11371"/>
                    <a:pt x="2442" y="11733"/>
                    <a:pt x="2715" y="11943"/>
                  </a:cubicBezTo>
                  <a:cubicBezTo>
                    <a:pt x="2442" y="12184"/>
                    <a:pt x="2261" y="12546"/>
                    <a:pt x="2261" y="12908"/>
                  </a:cubicBezTo>
                  <a:cubicBezTo>
                    <a:pt x="2261" y="13301"/>
                    <a:pt x="2442" y="13663"/>
                    <a:pt x="2715" y="13873"/>
                  </a:cubicBezTo>
                  <a:cubicBezTo>
                    <a:pt x="2442" y="14114"/>
                    <a:pt x="2261" y="14476"/>
                    <a:pt x="2261" y="14838"/>
                  </a:cubicBezTo>
                  <a:cubicBezTo>
                    <a:pt x="2261" y="15231"/>
                    <a:pt x="2442" y="15593"/>
                    <a:pt x="2715" y="15803"/>
                  </a:cubicBezTo>
                  <a:cubicBezTo>
                    <a:pt x="2442" y="16044"/>
                    <a:pt x="2261" y="16406"/>
                    <a:pt x="2261" y="16799"/>
                  </a:cubicBezTo>
                  <a:cubicBezTo>
                    <a:pt x="2261" y="17040"/>
                    <a:pt x="2321" y="17250"/>
                    <a:pt x="2442" y="17463"/>
                  </a:cubicBezTo>
                  <a:lnTo>
                    <a:pt x="0" y="17463"/>
                  </a:lnTo>
                  <a:lnTo>
                    <a:pt x="0" y="18066"/>
                  </a:lnTo>
                  <a:lnTo>
                    <a:pt x="20567" y="18066"/>
                  </a:lnTo>
                  <a:lnTo>
                    <a:pt x="20567" y="17463"/>
                  </a:lnTo>
                  <a:lnTo>
                    <a:pt x="18124" y="17463"/>
                  </a:lnTo>
                  <a:cubicBezTo>
                    <a:pt x="18244" y="17250"/>
                    <a:pt x="18304" y="17040"/>
                    <a:pt x="18304" y="16799"/>
                  </a:cubicBezTo>
                  <a:cubicBezTo>
                    <a:pt x="18304" y="16406"/>
                    <a:pt x="18124" y="16044"/>
                    <a:pt x="17853" y="15803"/>
                  </a:cubicBezTo>
                  <a:cubicBezTo>
                    <a:pt x="18124" y="15593"/>
                    <a:pt x="18304" y="15231"/>
                    <a:pt x="18304" y="14838"/>
                  </a:cubicBezTo>
                  <a:cubicBezTo>
                    <a:pt x="18304" y="14476"/>
                    <a:pt x="18124" y="14114"/>
                    <a:pt x="17853" y="13873"/>
                  </a:cubicBezTo>
                  <a:cubicBezTo>
                    <a:pt x="18124" y="13663"/>
                    <a:pt x="18304" y="13301"/>
                    <a:pt x="18304" y="12908"/>
                  </a:cubicBezTo>
                  <a:cubicBezTo>
                    <a:pt x="18304" y="12546"/>
                    <a:pt x="18124" y="12184"/>
                    <a:pt x="17853" y="11943"/>
                  </a:cubicBezTo>
                  <a:cubicBezTo>
                    <a:pt x="18124" y="11733"/>
                    <a:pt x="18304" y="11371"/>
                    <a:pt x="18304" y="10978"/>
                  </a:cubicBezTo>
                  <a:cubicBezTo>
                    <a:pt x="18304" y="10616"/>
                    <a:pt x="18124" y="10254"/>
                    <a:pt x="17853" y="10013"/>
                  </a:cubicBezTo>
                  <a:cubicBezTo>
                    <a:pt x="18124" y="9803"/>
                    <a:pt x="18304" y="9441"/>
                    <a:pt x="18304" y="9048"/>
                  </a:cubicBezTo>
                  <a:lnTo>
                    <a:pt x="18304" y="8987"/>
                  </a:lnTo>
                  <a:lnTo>
                    <a:pt x="19571" y="10013"/>
                  </a:lnTo>
                  <a:lnTo>
                    <a:pt x="19571" y="7299"/>
                  </a:lnTo>
                  <a:lnTo>
                    <a:pt x="102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5015029" y="1395477"/>
              <a:ext cx="15169" cy="14405"/>
            </a:xfrm>
            <a:custGeom>
              <a:avLst/>
              <a:gdLst/>
              <a:ahLst/>
              <a:cxnLst/>
              <a:rect l="l" t="t" r="r" b="b"/>
              <a:pathLst>
                <a:path w="636" h="604" extrusionOk="0">
                  <a:moveTo>
                    <a:pt x="1" y="0"/>
                  </a:moveTo>
                  <a:lnTo>
                    <a:pt x="1" y="604"/>
                  </a:lnTo>
                  <a:lnTo>
                    <a:pt x="635" y="60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39"/>
          <p:cNvGrpSpPr/>
          <p:nvPr/>
        </p:nvGrpSpPr>
        <p:grpSpPr>
          <a:xfrm>
            <a:off x="1424631" y="3347012"/>
            <a:ext cx="491238" cy="462475"/>
            <a:chOff x="2570356" y="4127136"/>
            <a:chExt cx="491238" cy="462475"/>
          </a:xfrm>
        </p:grpSpPr>
        <p:sp>
          <p:nvSpPr>
            <p:cNvPr id="274" name="Google Shape;274;p39"/>
            <p:cNvSpPr/>
            <p:nvPr/>
          </p:nvSpPr>
          <p:spPr>
            <a:xfrm>
              <a:off x="2570356" y="4127136"/>
              <a:ext cx="491238" cy="462475"/>
            </a:xfrm>
            <a:custGeom>
              <a:avLst/>
              <a:gdLst/>
              <a:ahLst/>
              <a:cxnLst/>
              <a:rect l="l" t="t" r="r" b="b"/>
              <a:pathLst>
                <a:path w="20597" h="19391" extrusionOk="0">
                  <a:moveTo>
                    <a:pt x="15320" y="5880"/>
                  </a:moveTo>
                  <a:lnTo>
                    <a:pt x="17279" y="7841"/>
                  </a:lnTo>
                  <a:lnTo>
                    <a:pt x="12876" y="7841"/>
                  </a:lnTo>
                  <a:lnTo>
                    <a:pt x="12876" y="8444"/>
                  </a:lnTo>
                  <a:lnTo>
                    <a:pt x="15320" y="8444"/>
                  </a:lnTo>
                  <a:lnTo>
                    <a:pt x="17279" y="10435"/>
                  </a:lnTo>
                  <a:lnTo>
                    <a:pt x="11702" y="10435"/>
                  </a:lnTo>
                  <a:lnTo>
                    <a:pt x="11038" y="9740"/>
                  </a:lnTo>
                  <a:lnTo>
                    <a:pt x="13600" y="9740"/>
                  </a:lnTo>
                  <a:lnTo>
                    <a:pt x="11038" y="7178"/>
                  </a:lnTo>
                  <a:lnTo>
                    <a:pt x="13600" y="7178"/>
                  </a:lnTo>
                  <a:lnTo>
                    <a:pt x="12305" y="5880"/>
                  </a:lnTo>
                  <a:close/>
                  <a:moveTo>
                    <a:pt x="15320" y="11038"/>
                  </a:moveTo>
                  <a:lnTo>
                    <a:pt x="17279" y="12997"/>
                  </a:lnTo>
                  <a:lnTo>
                    <a:pt x="11702" y="12997"/>
                  </a:lnTo>
                  <a:lnTo>
                    <a:pt x="11038" y="12305"/>
                  </a:lnTo>
                  <a:lnTo>
                    <a:pt x="13600" y="12305"/>
                  </a:lnTo>
                  <a:lnTo>
                    <a:pt x="12305" y="11038"/>
                  </a:lnTo>
                  <a:close/>
                  <a:moveTo>
                    <a:pt x="7721" y="2141"/>
                  </a:moveTo>
                  <a:lnTo>
                    <a:pt x="12153" y="6575"/>
                  </a:lnTo>
                  <a:lnTo>
                    <a:pt x="6423" y="6575"/>
                  </a:lnTo>
                  <a:lnTo>
                    <a:pt x="6423" y="7178"/>
                  </a:lnTo>
                  <a:lnTo>
                    <a:pt x="10162" y="7178"/>
                  </a:lnTo>
                  <a:lnTo>
                    <a:pt x="12153" y="9137"/>
                  </a:lnTo>
                  <a:lnTo>
                    <a:pt x="9559" y="9137"/>
                  </a:lnTo>
                  <a:lnTo>
                    <a:pt x="12153" y="11701"/>
                  </a:lnTo>
                  <a:lnTo>
                    <a:pt x="9559" y="11701"/>
                  </a:lnTo>
                  <a:lnTo>
                    <a:pt x="12153" y="14295"/>
                  </a:lnTo>
                  <a:lnTo>
                    <a:pt x="3318" y="14295"/>
                  </a:lnTo>
                  <a:lnTo>
                    <a:pt x="5277" y="12305"/>
                  </a:lnTo>
                  <a:lnTo>
                    <a:pt x="8353" y="12305"/>
                  </a:lnTo>
                  <a:lnTo>
                    <a:pt x="8353" y="11701"/>
                  </a:lnTo>
                  <a:lnTo>
                    <a:pt x="3318" y="11701"/>
                  </a:lnTo>
                  <a:lnTo>
                    <a:pt x="5277" y="9740"/>
                  </a:lnTo>
                  <a:lnTo>
                    <a:pt x="9016" y="9740"/>
                  </a:lnTo>
                  <a:lnTo>
                    <a:pt x="9016" y="9137"/>
                  </a:lnTo>
                  <a:lnTo>
                    <a:pt x="3318" y="9137"/>
                  </a:lnTo>
                  <a:lnTo>
                    <a:pt x="5880" y="6575"/>
                  </a:lnTo>
                  <a:lnTo>
                    <a:pt x="3318" y="6575"/>
                  </a:lnTo>
                  <a:lnTo>
                    <a:pt x="7721" y="2141"/>
                  </a:lnTo>
                  <a:close/>
                  <a:moveTo>
                    <a:pt x="13178" y="13600"/>
                  </a:moveTo>
                  <a:lnTo>
                    <a:pt x="13178" y="14476"/>
                  </a:lnTo>
                  <a:lnTo>
                    <a:pt x="12305" y="13600"/>
                  </a:lnTo>
                  <a:close/>
                  <a:moveTo>
                    <a:pt x="8051" y="14898"/>
                  </a:moveTo>
                  <a:lnTo>
                    <a:pt x="8051" y="18787"/>
                  </a:lnTo>
                  <a:lnTo>
                    <a:pt x="7359" y="18787"/>
                  </a:lnTo>
                  <a:lnTo>
                    <a:pt x="7359" y="14898"/>
                  </a:lnTo>
                  <a:close/>
                  <a:moveTo>
                    <a:pt x="12876" y="1"/>
                  </a:moveTo>
                  <a:lnTo>
                    <a:pt x="10073" y="2775"/>
                  </a:lnTo>
                  <a:lnTo>
                    <a:pt x="10495" y="3197"/>
                  </a:lnTo>
                  <a:lnTo>
                    <a:pt x="12876" y="845"/>
                  </a:lnTo>
                  <a:lnTo>
                    <a:pt x="17279" y="5277"/>
                  </a:lnTo>
                  <a:lnTo>
                    <a:pt x="11702" y="5277"/>
                  </a:lnTo>
                  <a:lnTo>
                    <a:pt x="7721" y="1296"/>
                  </a:lnTo>
                  <a:lnTo>
                    <a:pt x="1839" y="7178"/>
                  </a:lnTo>
                  <a:lnTo>
                    <a:pt x="4433" y="7178"/>
                  </a:lnTo>
                  <a:lnTo>
                    <a:pt x="1839" y="9740"/>
                  </a:lnTo>
                  <a:lnTo>
                    <a:pt x="4433" y="9740"/>
                  </a:lnTo>
                  <a:lnTo>
                    <a:pt x="1839" y="12305"/>
                  </a:lnTo>
                  <a:lnTo>
                    <a:pt x="4433" y="12305"/>
                  </a:lnTo>
                  <a:lnTo>
                    <a:pt x="1839" y="14898"/>
                  </a:lnTo>
                  <a:lnTo>
                    <a:pt x="6756" y="14898"/>
                  </a:lnTo>
                  <a:lnTo>
                    <a:pt x="6756" y="17491"/>
                  </a:lnTo>
                  <a:lnTo>
                    <a:pt x="5156" y="17491"/>
                  </a:lnTo>
                  <a:lnTo>
                    <a:pt x="5156" y="18095"/>
                  </a:lnTo>
                  <a:lnTo>
                    <a:pt x="6756" y="18095"/>
                  </a:lnTo>
                  <a:lnTo>
                    <a:pt x="6756" y="18787"/>
                  </a:lnTo>
                  <a:lnTo>
                    <a:pt x="1" y="18787"/>
                  </a:lnTo>
                  <a:lnTo>
                    <a:pt x="1" y="19390"/>
                  </a:lnTo>
                  <a:lnTo>
                    <a:pt x="15441" y="19390"/>
                  </a:lnTo>
                  <a:lnTo>
                    <a:pt x="15441" y="18787"/>
                  </a:lnTo>
                  <a:lnTo>
                    <a:pt x="8654" y="18787"/>
                  </a:lnTo>
                  <a:lnTo>
                    <a:pt x="8654" y="14898"/>
                  </a:lnTo>
                  <a:lnTo>
                    <a:pt x="13178" y="14898"/>
                  </a:lnTo>
                  <a:lnTo>
                    <a:pt x="13178" y="17491"/>
                  </a:lnTo>
                  <a:lnTo>
                    <a:pt x="12515" y="17491"/>
                  </a:lnTo>
                  <a:lnTo>
                    <a:pt x="12515" y="15863"/>
                  </a:lnTo>
                  <a:lnTo>
                    <a:pt x="11911" y="15863"/>
                  </a:lnTo>
                  <a:lnTo>
                    <a:pt x="11911" y="17491"/>
                  </a:lnTo>
                  <a:lnTo>
                    <a:pt x="9651" y="17491"/>
                  </a:lnTo>
                  <a:lnTo>
                    <a:pt x="9651" y="18095"/>
                  </a:lnTo>
                  <a:lnTo>
                    <a:pt x="20597" y="18095"/>
                  </a:lnTo>
                  <a:lnTo>
                    <a:pt x="20597" y="17491"/>
                  </a:lnTo>
                  <a:lnTo>
                    <a:pt x="13781" y="17491"/>
                  </a:lnTo>
                  <a:lnTo>
                    <a:pt x="13781" y="13600"/>
                  </a:lnTo>
                  <a:lnTo>
                    <a:pt x="18758" y="13600"/>
                  </a:lnTo>
                  <a:lnTo>
                    <a:pt x="16165" y="11038"/>
                  </a:lnTo>
                  <a:lnTo>
                    <a:pt x="18758" y="11038"/>
                  </a:lnTo>
                  <a:lnTo>
                    <a:pt x="16165" y="8444"/>
                  </a:lnTo>
                  <a:lnTo>
                    <a:pt x="18758" y="8444"/>
                  </a:lnTo>
                  <a:lnTo>
                    <a:pt x="16165" y="5880"/>
                  </a:lnTo>
                  <a:lnTo>
                    <a:pt x="18758" y="5880"/>
                  </a:lnTo>
                  <a:lnTo>
                    <a:pt x="128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2723521" y="4252969"/>
              <a:ext cx="15860" cy="14405"/>
            </a:xfrm>
            <a:custGeom>
              <a:avLst/>
              <a:gdLst/>
              <a:ahLst/>
              <a:cxnLst/>
              <a:rect l="l" t="t" r="r" b="b"/>
              <a:pathLst>
                <a:path w="665" h="604" extrusionOk="0">
                  <a:moveTo>
                    <a:pt x="1" y="1"/>
                  </a:moveTo>
                  <a:lnTo>
                    <a:pt x="1" y="604"/>
                  </a:lnTo>
                  <a:lnTo>
                    <a:pt x="664" y="60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769551" y="4375987"/>
              <a:ext cx="15860" cy="14405"/>
            </a:xfrm>
            <a:custGeom>
              <a:avLst/>
              <a:gdLst/>
              <a:ahLst/>
              <a:cxnLst/>
              <a:rect l="l" t="t" r="r" b="b"/>
              <a:pathLst>
                <a:path w="665" h="604" extrusionOk="0">
                  <a:moveTo>
                    <a:pt x="1" y="1"/>
                  </a:moveTo>
                  <a:lnTo>
                    <a:pt x="1" y="604"/>
                  </a:lnTo>
                  <a:lnTo>
                    <a:pt x="664" y="60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2907666" y="4283926"/>
              <a:ext cx="15836" cy="14405"/>
            </a:xfrm>
            <a:custGeom>
              <a:avLst/>
              <a:gdLst/>
              <a:ahLst/>
              <a:cxnLst/>
              <a:rect l="l" t="t" r="r" b="b"/>
              <a:pathLst>
                <a:path w="664" h="604" extrusionOk="0">
                  <a:moveTo>
                    <a:pt x="0" y="1"/>
                  </a:moveTo>
                  <a:lnTo>
                    <a:pt x="0" y="604"/>
                  </a:lnTo>
                  <a:lnTo>
                    <a:pt x="663" y="60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6F9E82-5B91-4372-8873-32B6DCDD56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2057" y="1254416"/>
            <a:ext cx="5381617" cy="165375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1EFA7CB-0EA7-4ECA-96F8-AEFDFC3387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88676" y="3023146"/>
            <a:ext cx="5389024" cy="15205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C3815-0979-455B-9729-7C082D162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00" y="3174300"/>
            <a:ext cx="807899" cy="782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09B0E93-7D51-4C2D-9310-22B35203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266300" y="1738033"/>
            <a:ext cx="807899" cy="807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584315" y="18927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Цель работы</a:t>
            </a:r>
            <a:r>
              <a:rPr lang="en-US" sz="2800" dirty="0"/>
              <a:t>:</a:t>
            </a:r>
            <a:endParaRPr sz="2800" dirty="0"/>
          </a:p>
        </p:txBody>
      </p:sp>
      <p:sp>
        <p:nvSpPr>
          <p:cNvPr id="256" name="Google Shape;256;p38"/>
          <p:cNvSpPr txBox="1">
            <a:spLocks noGrp="1"/>
          </p:cNvSpPr>
          <p:nvPr>
            <p:ph type="subTitle" idx="1"/>
          </p:nvPr>
        </p:nvSpPr>
        <p:spPr>
          <a:xfrm>
            <a:off x="584315" y="628234"/>
            <a:ext cx="5782090" cy="216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400" dirty="0"/>
              <a:t>Провести анализ требований и особенностей зеленых зон в городской среде. </a:t>
            </a:r>
            <a:endParaRPr lang="en-US" sz="14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400" dirty="0"/>
              <a:t>Изучить обработку аэрофотоснимков и их привязку в формате </a:t>
            </a:r>
            <a:r>
              <a:rPr lang="ru-RU" sz="1400" dirty="0" err="1"/>
              <a:t>GeoTIFF</a:t>
            </a:r>
            <a:r>
              <a:rPr lang="ru-RU" sz="1400" dirty="0"/>
              <a:t>.</a:t>
            </a:r>
            <a:endParaRPr lang="en-US" sz="14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400" dirty="0"/>
              <a:t>Изучить существующие методы сегментации изображений и</a:t>
            </a:r>
            <a:r>
              <a:rPr lang="en-US" sz="1400" dirty="0"/>
              <a:t> </a:t>
            </a:r>
            <a:r>
              <a:rPr lang="ru-RU" sz="1400" dirty="0"/>
              <a:t>геоинформационных технологий.</a:t>
            </a:r>
            <a:endParaRPr lang="en-US" sz="14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ru-RU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400" dirty="0"/>
              <a:t>Разработать методику обработки аэрофотоснимков и выделения зеленых</a:t>
            </a:r>
            <a:r>
              <a:rPr lang="en-US" sz="1400" dirty="0"/>
              <a:t> </a:t>
            </a:r>
            <a:r>
              <a:rPr lang="ru-RU" sz="1400" dirty="0"/>
              <a:t>зон на них.</a:t>
            </a:r>
            <a:endParaRPr lang="en-US" sz="14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ru-RU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400" dirty="0"/>
              <a:t>Создать геоинформационное приложение для автоматической сегментации</a:t>
            </a:r>
            <a:r>
              <a:rPr lang="en-US" sz="1400" dirty="0"/>
              <a:t> </a:t>
            </a:r>
            <a:r>
              <a:rPr lang="ru-RU" sz="1400" dirty="0"/>
              <a:t>зеленых зон на аэрофотоснимках.</a:t>
            </a:r>
            <a:endParaRPr lang="en-US" sz="14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ru-RU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400" dirty="0"/>
              <a:t>Провести анализ результатов и сделать выводы о применимости</a:t>
            </a:r>
            <a:r>
              <a:rPr lang="en-US" sz="1400" dirty="0"/>
              <a:t> </a:t>
            </a:r>
            <a:r>
              <a:rPr lang="ru-RU" sz="1400" dirty="0"/>
              <a:t>разработанного приложения для определения зеленых зон в городской среде.</a:t>
            </a:r>
            <a:endParaRPr sz="1400" dirty="0"/>
          </a:p>
        </p:txBody>
      </p:sp>
      <p:pic>
        <p:nvPicPr>
          <p:cNvPr id="257" name="Google Shape;257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513" r="12513"/>
          <a:stretch/>
        </p:blipFill>
        <p:spPr>
          <a:xfrm>
            <a:off x="6227717" y="2128238"/>
            <a:ext cx="2449944" cy="2169233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0"/>
          <p:cNvGrpSpPr/>
          <p:nvPr/>
        </p:nvGrpSpPr>
        <p:grpSpPr>
          <a:xfrm>
            <a:off x="4572000" y="2137402"/>
            <a:ext cx="3432984" cy="2496295"/>
            <a:chOff x="331763" y="414153"/>
            <a:chExt cx="6903246" cy="5019697"/>
          </a:xfrm>
        </p:grpSpPr>
        <p:sp>
          <p:nvSpPr>
            <p:cNvPr id="483" name="Google Shape;483;p50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536862" y="481412"/>
            <a:ext cx="364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интерактивной карты</a:t>
            </a:r>
            <a:endParaRPr dirty="0"/>
          </a:p>
        </p:txBody>
      </p:sp>
      <p:sp>
        <p:nvSpPr>
          <p:cNvPr id="487" name="Google Shape;487;p50"/>
          <p:cNvSpPr txBox="1">
            <a:spLocks noGrp="1"/>
          </p:cNvSpPr>
          <p:nvPr>
            <p:ph type="subTitle" idx="1"/>
          </p:nvPr>
        </p:nvSpPr>
        <p:spPr>
          <a:xfrm>
            <a:off x="611675" y="1099991"/>
            <a:ext cx="748595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обеспечения возможности переключения между различными слоями карты мы реализуем функциональность переключателя слоев. Этот функционал позволяет пользователю выбирать, какие слои отображать на карте в зависимости от их предпочтений и потребностей.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pic>
        <p:nvPicPr>
          <p:cNvPr id="488" name="Google Shape;488;p50"/>
          <p:cNvPicPr preferRelativeResize="0"/>
          <p:nvPr/>
        </p:nvPicPr>
        <p:blipFill rotWithShape="1">
          <a:blip r:embed="rId3">
            <a:alphaModFix/>
          </a:blip>
          <a:srcRect l="4170" r="4161"/>
          <a:stretch/>
        </p:blipFill>
        <p:spPr>
          <a:xfrm>
            <a:off x="4663898" y="2229628"/>
            <a:ext cx="3249111" cy="198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77F9A4-8730-4F06-B6FC-02F1D836D4A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98" y="2229627"/>
            <a:ext cx="3249111" cy="1981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/>
          <p:nvPr/>
        </p:nvSpPr>
        <p:spPr>
          <a:xfrm rot="5400000">
            <a:off x="2160620" y="481648"/>
            <a:ext cx="2635851" cy="5673055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title"/>
          </p:nvPr>
        </p:nvSpPr>
        <p:spPr>
          <a:xfrm>
            <a:off x="642018" y="537583"/>
            <a:ext cx="806134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Подсчет деревьев </a:t>
            </a:r>
            <a:endParaRPr dirty="0"/>
          </a:p>
        </p:txBody>
      </p:sp>
      <p:sp>
        <p:nvSpPr>
          <p:cNvPr id="495" name="Google Shape;495;p51"/>
          <p:cNvSpPr txBox="1">
            <a:spLocks noGrp="1"/>
          </p:cNvSpPr>
          <p:nvPr>
            <p:ph type="subTitle" idx="1"/>
          </p:nvPr>
        </p:nvSpPr>
        <p:spPr>
          <a:xfrm>
            <a:off x="440636" y="999687"/>
            <a:ext cx="8213344" cy="88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обеспечения функциональности подсчета деревьев на карте мы используем инструмент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DragBox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Этот инструмент позволяет пользователю выделять область</a:t>
            </a:r>
          </a:p>
          <a:p>
            <a:pPr marL="0" indent="0"/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карте для последующего подсчета объектов внутри этой области.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385A7D-11E4-462C-B18B-D149758D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2" y="2072814"/>
            <a:ext cx="5538788" cy="24772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491" b="12484"/>
          <a:stretch/>
        </p:blipFill>
        <p:spPr>
          <a:xfrm>
            <a:off x="-55597" y="75390"/>
            <a:ext cx="9144001" cy="5143500"/>
          </a:xfrm>
          <a:prstGeom prst="rect">
            <a:avLst/>
          </a:prstGeom>
        </p:spPr>
      </p:pic>
      <p:sp>
        <p:nvSpPr>
          <p:cNvPr id="238" name="Google Shape;238;p36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4235725" y="1324425"/>
            <a:ext cx="3686400" cy="17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  <p:pic>
        <p:nvPicPr>
          <p:cNvPr id="242" name="Google Shape;242;p36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9316" t="28212" r="58016" b="28216"/>
          <a:stretch/>
        </p:blipFill>
        <p:spPr>
          <a:xfrm>
            <a:off x="842750" y="1092400"/>
            <a:ext cx="2987100" cy="2987100"/>
          </a:xfrm>
          <a:prstGeom prst="ellipse">
            <a:avLst/>
          </a:prstGeom>
        </p:spPr>
      </p:pic>
      <p:cxnSp>
        <p:nvCxnSpPr>
          <p:cNvPr id="243" name="Google Shape;243;p36"/>
          <p:cNvCxnSpPr/>
          <p:nvPr/>
        </p:nvCxnSpPr>
        <p:spPr>
          <a:xfrm>
            <a:off x="4263900" y="3114475"/>
            <a:ext cx="3709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1"/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654465" y="4560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Инвентаризация зеленых зон </a:t>
            </a:r>
            <a:endParaRPr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654465" y="1334279"/>
            <a:ext cx="4905445" cy="15712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 Согласно своду правил "Градостроительство. Планировка и застройка городских и сельских поселений", утверждённых приказом Минстроя РФ  в городах должна существовать непрерывная система озелененных территорий.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BCBA1A-BE51-43E7-B4EC-9C63969C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4578" y="3538254"/>
            <a:ext cx="1361592" cy="798801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CDB9F8-59AD-46F5-B7F7-ADC69066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050" y="970162"/>
            <a:ext cx="2851609" cy="1601588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FC12B103-71B0-40A5-90BF-129F3513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21" y="2719591"/>
            <a:ext cx="3752838" cy="187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DEA879-CBF5-4D9B-A47A-A6D01F3DB2C0}"/>
              </a:ext>
            </a:extLst>
          </p:cNvPr>
          <p:cNvSpPr txBox="1"/>
          <p:nvPr/>
        </p:nvSpPr>
        <p:spPr>
          <a:xfrm>
            <a:off x="595341" y="2965302"/>
            <a:ext cx="36097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lbert Sans"/>
              </a:rPr>
              <a:t>  Однако, в настоящее время отсутствует единая автоматизированная система для планирования озеленения городов, что осложняет процесс принятия решений и управления зелеными зонами.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8508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Исходные данные</a:t>
            </a: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490194" y="1215687"/>
            <a:ext cx="4395640" cy="3049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Снимки с дрона с подробными метаданными в дополнительном файле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file</a:t>
            </a:r>
            <a:r>
              <a:rPr lang="en-US" dirty="0"/>
              <a:t>: </a:t>
            </a:r>
            <a:r>
              <a:rPr lang="ru-RU" dirty="0"/>
              <a:t>ссылка на снимок.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lat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ru-RU" dirty="0"/>
              <a:t>широта (</a:t>
            </a:r>
            <a:r>
              <a:rPr lang="en-US" dirty="0"/>
              <a:t>latitude)</a:t>
            </a:r>
            <a:endParaRPr lang="ru-R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lon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ru-RU" dirty="0"/>
              <a:t>долгота (</a:t>
            </a:r>
            <a:r>
              <a:rPr lang="en-US" dirty="0"/>
              <a:t>longitude).</a:t>
            </a:r>
            <a:endParaRPr lang="ru-R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altbaro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ru-RU" dirty="0"/>
              <a:t>высота по барометру.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roll:</a:t>
            </a:r>
            <a:r>
              <a:rPr lang="en-US" dirty="0"/>
              <a:t> </a:t>
            </a:r>
            <a:r>
              <a:rPr lang="ru-RU" dirty="0"/>
              <a:t>крен (угол наклона вдоль оси движения).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pitch:</a:t>
            </a:r>
            <a:r>
              <a:rPr lang="en-US" dirty="0"/>
              <a:t> </a:t>
            </a:r>
            <a:r>
              <a:rPr lang="ru-RU" dirty="0"/>
              <a:t>тангаж (угол наклона вверх/вниз).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yaw:</a:t>
            </a:r>
            <a:r>
              <a:rPr lang="en-US" dirty="0"/>
              <a:t> </a:t>
            </a:r>
            <a:r>
              <a:rPr lang="ru-RU" dirty="0"/>
              <a:t>рысканье (угол поворота вокруг вертикальной оси)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time:</a:t>
            </a:r>
            <a:r>
              <a:rPr lang="en-US" dirty="0"/>
              <a:t> </a:t>
            </a:r>
            <a:r>
              <a:rPr lang="ru-RU" dirty="0"/>
              <a:t>время съемки.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altGPS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ru-RU" dirty="0"/>
              <a:t>высота по </a:t>
            </a:r>
            <a:r>
              <a:rPr lang="en-US" dirty="0"/>
              <a:t>GPS.</a:t>
            </a:r>
            <a:endParaRPr dirty="0"/>
          </a:p>
        </p:txBody>
      </p:sp>
      <p:sp>
        <p:nvSpPr>
          <p:cNvPr id="6" name="Google Shape;250;p37">
            <a:extLst>
              <a:ext uri="{FF2B5EF4-FFF2-40B4-BE49-F238E27FC236}">
                <a16:creationId xmlns:a16="http://schemas.microsoft.com/office/drawing/2014/main" id="{BAE645D4-A8B8-4218-B1A4-0E465BDDE29E}"/>
              </a:ext>
            </a:extLst>
          </p:cNvPr>
          <p:cNvSpPr txBox="1">
            <a:spLocks/>
          </p:cNvSpPr>
          <p:nvPr/>
        </p:nvSpPr>
        <p:spPr>
          <a:xfrm>
            <a:off x="3756375" y="2639313"/>
            <a:ext cx="3628199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8535C2-21F6-4E5A-83D1-7E9BCBA592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36893" y="1451014"/>
            <a:ext cx="3782591" cy="304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6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413CB-F825-41E3-8BE3-8DD66598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78264" cy="572700"/>
          </a:xfrm>
        </p:spPr>
        <p:txBody>
          <a:bodyPr/>
          <a:lstStyle/>
          <a:p>
            <a:r>
              <a:rPr lang="ru-RU" sz="2800" dirty="0"/>
              <a:t>ОБРАБОТКА АЭРОФОТОСНИМКОВ используя </a:t>
            </a:r>
            <a:r>
              <a:rPr lang="en-US" sz="2800" dirty="0"/>
              <a:t>GUI</a:t>
            </a:r>
            <a:br>
              <a:rPr lang="ru-RU" sz="2800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A166B0-F1DD-4604-80F7-5C2A9B74C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553" y="3427980"/>
            <a:ext cx="2867979" cy="869400"/>
          </a:xfrm>
        </p:spPr>
        <p:txBody>
          <a:bodyPr/>
          <a:lstStyle/>
          <a:p>
            <a:r>
              <a:rPr lang="ru-RU" sz="1100" dirty="0"/>
              <a:t>Загружаем метаданные: координаты, высота и параметры полета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26A5E42-4C79-4D7D-A0A3-4603CAD86E5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029024" y="3363228"/>
            <a:ext cx="2947927" cy="794537"/>
          </a:xfrm>
        </p:spPr>
        <p:txBody>
          <a:bodyPr/>
          <a:lstStyle/>
          <a:p>
            <a:r>
              <a:rPr lang="ru-RU" sz="1100" dirty="0"/>
              <a:t>Программа автоматически определяет положение и ориентацию камеры для каждого изображения и использует эту информацию для создания точной модели местности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B83DB6E5-0AF3-4B4F-8485-19D0B403CFD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053761" y="3535402"/>
            <a:ext cx="2587024" cy="869400"/>
          </a:xfrm>
        </p:spPr>
        <p:txBody>
          <a:bodyPr/>
          <a:lstStyle/>
          <a:p>
            <a:r>
              <a:rPr lang="ru-RU" sz="1100" dirty="0"/>
              <a:t>Программа  строит набор вершин в трёхмерной системе координат</a:t>
            </a:r>
          </a:p>
          <a:p>
            <a:pPr algn="just"/>
            <a:endParaRPr lang="ru-RU" sz="1100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4ED0C38D-CC4F-449D-9A01-96A6A740C32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89952" y="3007702"/>
            <a:ext cx="2309700" cy="527700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Загрузка привязки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B5B637AD-BB4B-421F-8F19-1C2877B92F4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393925" y="3007702"/>
            <a:ext cx="2309700" cy="527700"/>
          </a:xfrm>
        </p:spPr>
        <p:txBody>
          <a:bodyPr/>
          <a:lstStyle/>
          <a:p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модели</a:t>
            </a:r>
            <a:endParaRPr lang="ru-RU" dirty="0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CA840228-1FA3-4B38-8581-F8E00667EC3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144344" y="3167645"/>
            <a:ext cx="2309700" cy="527700"/>
          </a:xfrm>
        </p:spPr>
        <p:txBody>
          <a:bodyPr/>
          <a:lstStyle/>
          <a:p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модели</a:t>
            </a:r>
            <a:endParaRPr lang="ru-RU" sz="1800" dirty="0"/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облаков точек</a:t>
            </a:r>
            <a:endParaRPr lang="ru-RU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F3C84D3-1C2C-440C-80C7-B7304F80D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CF04CA-5B9F-4C13-B06A-2608ECAC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20" y="1125456"/>
            <a:ext cx="2149828" cy="19372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E8A10B-A82C-49BD-A644-AB131559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75" y="1070494"/>
            <a:ext cx="2263250" cy="1937208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1EC94273-571A-4749-A4D3-A6638C174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870933-F29E-459B-9693-8102B6587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752" y="1044423"/>
            <a:ext cx="2187043" cy="19798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75C296E-FB1D-4B24-9156-D19B2DF06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878" y="1804825"/>
            <a:ext cx="514866" cy="3309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674C30E-BA97-48AB-9CD7-0C326803C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518" y="1811421"/>
            <a:ext cx="514866" cy="3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2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418342" y="445025"/>
            <a:ext cx="84287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ОБРАБОТКА АЭРОФОТОСНИМКОВ с помощью </a:t>
            </a:r>
            <a:r>
              <a:rPr lang="en-US" dirty="0"/>
              <a:t>API</a:t>
            </a:r>
            <a:endParaRPr dirty="0"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551922" y="445025"/>
            <a:ext cx="3628200" cy="25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автоматизации процесса я написал Скрипт, который при запуске будет на входе получать снимки и точки привязки, а на выходе </a:t>
            </a:r>
            <a:r>
              <a:rPr lang="en-US" dirty="0" err="1"/>
              <a:t>GeoTiff</a:t>
            </a:r>
            <a:r>
              <a:rPr lang="en-US" dirty="0"/>
              <a:t> </a:t>
            </a:r>
            <a:r>
              <a:rPr lang="ru-RU" dirty="0"/>
              <a:t>слой, который в последствии можно будет отправлять на вход </a:t>
            </a:r>
            <a:r>
              <a:rPr lang="ru-RU" dirty="0" err="1"/>
              <a:t>нейросетевой</a:t>
            </a:r>
            <a:r>
              <a:rPr lang="ru-RU" dirty="0"/>
              <a:t> модели и в Базу данных</a:t>
            </a:r>
            <a:endParaRPr dirty="0"/>
          </a:p>
        </p:txBody>
      </p:sp>
      <p:sp>
        <p:nvSpPr>
          <p:cNvPr id="6" name="Google Shape;250;p37">
            <a:extLst>
              <a:ext uri="{FF2B5EF4-FFF2-40B4-BE49-F238E27FC236}">
                <a16:creationId xmlns:a16="http://schemas.microsoft.com/office/drawing/2014/main" id="{BAE645D4-A8B8-4218-B1A4-0E465BDDE29E}"/>
              </a:ext>
            </a:extLst>
          </p:cNvPr>
          <p:cNvSpPr txBox="1">
            <a:spLocks/>
          </p:cNvSpPr>
          <p:nvPr/>
        </p:nvSpPr>
        <p:spPr>
          <a:xfrm>
            <a:off x="5153984" y="1017725"/>
            <a:ext cx="3433836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ED0218-2C05-4811-85F5-C6FAD3DA7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4" y="2514472"/>
            <a:ext cx="3829091" cy="21605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A4472C-948F-44E3-9F83-21ABBB3EB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9" y="1054276"/>
            <a:ext cx="3753008" cy="36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418342" y="445025"/>
            <a:ext cx="84287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 </a:t>
            </a:r>
            <a:r>
              <a:rPr lang="ru-RU" dirty="0" err="1">
                <a:solidFill>
                  <a:schemeClr val="tx1"/>
                </a:solidFill>
              </a:rPr>
              <a:t>DeepFores</a:t>
            </a:r>
            <a:r>
              <a:rPr lang="en-US" dirty="0">
                <a:solidFill>
                  <a:schemeClr val="tx1"/>
                </a:solidFill>
              </a:rPr>
              <a:t>t</a:t>
            </a:r>
            <a:endParaRPr dirty="0"/>
          </a:p>
        </p:txBody>
      </p:sp>
      <p:sp>
        <p:nvSpPr>
          <p:cNvPr id="6" name="Google Shape;250;p37">
            <a:extLst>
              <a:ext uri="{FF2B5EF4-FFF2-40B4-BE49-F238E27FC236}">
                <a16:creationId xmlns:a16="http://schemas.microsoft.com/office/drawing/2014/main" id="{BAE645D4-A8B8-4218-B1A4-0E465BDDE29E}"/>
              </a:ext>
            </a:extLst>
          </p:cNvPr>
          <p:cNvSpPr txBox="1">
            <a:spLocks/>
          </p:cNvSpPr>
          <p:nvPr/>
        </p:nvSpPr>
        <p:spPr>
          <a:xfrm>
            <a:off x="5110233" y="1017725"/>
            <a:ext cx="3433836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B2397-43F0-4758-B454-4EE2B16B5BBE}"/>
              </a:ext>
            </a:extLst>
          </p:cNvPr>
          <p:cNvSpPr txBox="1"/>
          <p:nvPr/>
        </p:nvSpPr>
        <p:spPr>
          <a:xfrm>
            <a:off x="389247" y="1041730"/>
            <a:ext cx="41611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Для точного обнаружения и подсчета деревьев я выбрал готовую модель </a:t>
            </a:r>
            <a:r>
              <a:rPr lang="ru-RU" dirty="0" err="1">
                <a:solidFill>
                  <a:schemeClr val="tx1"/>
                </a:solidFill>
              </a:rPr>
              <a:t>DeepFores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ru-RU" dirty="0">
                <a:solidFill>
                  <a:schemeClr val="tx1"/>
                </a:solidFill>
              </a:rPr>
              <a:t>. Эта модель обучения на данных Национальной экологической обсерватории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7E3ECED-F237-4E0D-B956-261F1FF543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05889" y="560604"/>
            <a:ext cx="4161180" cy="27591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F00FFC-878B-4670-8A17-1FC80004B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517" y="2178963"/>
            <a:ext cx="2803552" cy="23838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A6140-B67E-4987-A6C8-F4ADF6C3AB75}"/>
              </a:ext>
            </a:extLst>
          </p:cNvPr>
          <p:cNvSpPr txBox="1"/>
          <p:nvPr/>
        </p:nvSpPr>
        <p:spPr>
          <a:xfrm>
            <a:off x="4341043" y="340907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На выходе модели получена ограничивающая рамка со своими координатами </a:t>
            </a:r>
            <a:r>
              <a:rPr lang="ru-RU" dirty="0" err="1">
                <a:solidFill>
                  <a:schemeClr val="tx1"/>
                </a:solidFill>
              </a:rPr>
              <a:t>xmin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ymin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xmax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ymax</a:t>
            </a:r>
            <a:r>
              <a:rPr lang="ru-RU" dirty="0">
                <a:solidFill>
                  <a:schemeClr val="tx1"/>
                </a:solidFill>
              </a:rPr>
              <a:t> и прогнозируемой вероятностью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ru-RU" dirty="0">
                <a:solidFill>
                  <a:schemeClr val="tx1"/>
                </a:solidFill>
              </a:rPr>
              <a:t>А после мы конвертируем ее в векторный </a:t>
            </a:r>
            <a:r>
              <a:rPr lang="en-US" dirty="0" err="1">
                <a:solidFill>
                  <a:schemeClr val="tx1"/>
                </a:solidFill>
              </a:rPr>
              <a:t>shp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файл.</a:t>
            </a:r>
          </a:p>
        </p:txBody>
      </p:sp>
    </p:spTree>
    <p:extLst>
      <p:ext uri="{BB962C8B-B14F-4D97-AF65-F5344CB8AC3E}">
        <p14:creationId xmlns:p14="http://schemas.microsoft.com/office/powerpoint/2010/main" val="61321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23F375-D66B-470E-A63A-DFE0EEF2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900" y="775019"/>
            <a:ext cx="4963212" cy="1278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EA8439-CAE9-400A-9416-80146D4B76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72" y="2243579"/>
            <a:ext cx="4963212" cy="236411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252DE-3F61-41D5-8945-EC2CBA6DC302}"/>
              </a:ext>
            </a:extLst>
          </p:cNvPr>
          <p:cNvSpPr txBox="1"/>
          <p:nvPr/>
        </p:nvSpPr>
        <p:spPr>
          <a:xfrm>
            <a:off x="551468" y="4056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Особенности модели 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SegFormer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A5A9D4-4B50-493B-B47F-EE77CE49385D}"/>
              </a:ext>
            </a:extLst>
          </p:cNvPr>
          <p:cNvSpPr txBox="1"/>
          <p:nvPr/>
        </p:nvSpPr>
        <p:spPr>
          <a:xfrm>
            <a:off x="551468" y="22024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Особенности модели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U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-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Arial"/>
                <a:sym typeface="Arial"/>
              </a:rPr>
              <a:t>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31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720000" y="2704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Сравнение модели</a:t>
            </a:r>
            <a:endParaRPr dirty="0"/>
          </a:p>
        </p:txBody>
      </p:sp>
      <p:graphicFrame>
        <p:nvGraphicFramePr>
          <p:cNvPr id="196" name="Google Shape;196;p33"/>
          <p:cNvGraphicFramePr/>
          <p:nvPr>
            <p:extLst>
              <p:ext uri="{D42A27DB-BD31-4B8C-83A1-F6EECF244321}">
                <p14:modId xmlns:p14="http://schemas.microsoft.com/office/powerpoint/2010/main" val="1744368640"/>
              </p:ext>
            </p:extLst>
          </p:nvPr>
        </p:nvGraphicFramePr>
        <p:xfrm>
          <a:off x="667613" y="843174"/>
          <a:ext cx="7570874" cy="3782906"/>
        </p:xfrm>
        <a:graphic>
          <a:graphicData uri="http://schemas.openxmlformats.org/drawingml/2006/table">
            <a:tbl>
              <a:tblPr>
                <a:noFill/>
                <a:tableStyleId>{1E0B4ECC-F963-404A-AEBA-FE33EDB51D24}</a:tableStyleId>
              </a:tblPr>
              <a:tblGrid>
                <a:gridCol w="148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838">
                  <a:extLst>
                    <a:ext uri="{9D8B030D-6E8A-4147-A177-3AD203B41FA5}">
                      <a16:colId xmlns:a16="http://schemas.microsoft.com/office/drawing/2014/main" val="3218117023"/>
                    </a:ext>
                  </a:extLst>
                </a:gridCol>
                <a:gridCol w="3571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Характеристика</a:t>
                      </a:r>
                    </a:p>
                  </a:txBody>
                  <a:tcPr marL="26542" marR="26542" marT="0" marB="0" anchor="b">
                    <a:lnL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UNet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542" marR="26542" marT="0" marB="0" anchor="b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Segformer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542" marR="26542" marT="0" marB="0" anchor="b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463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данных</a:t>
                      </a:r>
                    </a:p>
                  </a:txBody>
                  <a:tcPr marL="26542" marR="26542" marT="0" marB="0" anchor="ctr">
                    <a:lnL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Хорошо работает с небольшими изображениями благодаря своей архитектуре кодировщика-</a:t>
                      </a:r>
                      <a:r>
                        <a:rPr lang="ru-RU" sz="1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декодировщика</a:t>
                      </a: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которая позволяет сохранять детализацию объектов на этих изображениях.</a:t>
                      </a:r>
                    </a:p>
                  </a:txBody>
                  <a:tcPr marL="26542" marR="26542" marT="0" marB="0" anchor="ctr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Хорошо масштабируется для обработки больших изображений из-за своей способности эффективно работать с различными масштабами благодаря использованию трансформеров</a:t>
                      </a:r>
                    </a:p>
                  </a:txBody>
                  <a:tcPr marL="26542" marR="26542" marT="0" marB="0" anchor="ctr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851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Вычислительная сложность</a:t>
                      </a:r>
                    </a:p>
                  </a:txBody>
                  <a:tcPr marL="26542" marR="26542" marT="0" marB="0" anchor="ctr">
                    <a:lnL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Имеет низкую вычислительную сложность, что делает его доступным для применения на машинах с ограниченными ресурсами.</a:t>
                      </a:r>
                    </a:p>
                  </a:txBody>
                  <a:tcPr marL="26542" marR="26542" marT="0" marB="0" anchor="ctr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Имеет более высокую вычислительную сложность из-за использования трансформеров, что требует больше ресурсов для обучения и применения модели.</a:t>
                      </a:r>
                    </a:p>
                  </a:txBody>
                  <a:tcPr marL="26542" marR="26542" marT="0" marB="0" anchor="ctr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624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Масштабируемость</a:t>
                      </a:r>
                    </a:p>
                  </a:txBody>
                  <a:tcPr marL="26542" marR="26542" marT="0" marB="0" anchor="ctr">
                    <a:lnL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Ограничена низкой вычислительной сложностью и не всегда подходит для обработки крупных изображений</a:t>
                      </a:r>
                    </a:p>
                  </a:txBody>
                  <a:tcPr marL="26542" marR="26542" marT="0" marB="0" anchor="ctr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Обладает хорошей масштабируемостью, особенно для крупных изображений, благодаря использованию трансформеров, которые позволяют ему эффективно работать с данными различных размеров.</a:t>
                      </a:r>
                    </a:p>
                  </a:txBody>
                  <a:tcPr marL="26542" marR="26542" marT="0" marB="0" anchor="ctr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2088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Качество сегментации</a:t>
                      </a:r>
                    </a:p>
                  </a:txBody>
                  <a:tcPr marL="26542" marR="26542" marT="0" marB="0" anchor="ctr">
                    <a:lnL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Сохраняет детализацию объектов на изображениях с высоким разрешением. сохраняет детализацию объектов на изображениях с высоким разрешением благодаря своей архитектуре</a:t>
                      </a:r>
                    </a:p>
                  </a:txBody>
                  <a:tcPr marL="26542" marR="26542" marT="0" marB="0" anchor="ctr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Обеспечивает высокое качество сегментации благодаря использованию трансформеров, которые позволяют ему адаптироваться к различным масштабам и сохранять детализацию объектов даже на изображениях с высоким разрешением.</a:t>
                      </a:r>
                    </a:p>
                  </a:txBody>
                  <a:tcPr marL="26542" marR="26542" marT="0" marB="0" anchor="ctr">
                    <a:lnL w="19050" cap="flat" cmpd="sng" algn="ctr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C644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C64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25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orested Landscape by Slidesgo">
  <a:themeElements>
    <a:clrScheme name="Simple Light">
      <a:dk1>
        <a:srgbClr val="FFFFFF"/>
      </a:dk1>
      <a:lt1>
        <a:srgbClr val="141712"/>
      </a:lt1>
      <a:dk2>
        <a:srgbClr val="20251E"/>
      </a:dk2>
      <a:lt2>
        <a:srgbClr val="373829"/>
      </a:lt2>
      <a:accent1>
        <a:srgbClr val="4C6448"/>
      </a:accent1>
      <a:accent2>
        <a:srgbClr val="7CA27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25901</TotalTime>
  <Words>992</Words>
  <Application>Microsoft Office PowerPoint</Application>
  <PresentationFormat>Экран (16:9)</PresentationFormat>
  <Paragraphs>119</Paragraphs>
  <Slides>22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Albert Sans Light</vt:lpstr>
      <vt:lpstr>Anaheim</vt:lpstr>
      <vt:lpstr>Arial</vt:lpstr>
      <vt:lpstr>Corben</vt:lpstr>
      <vt:lpstr>Albert Sans</vt:lpstr>
      <vt:lpstr>Times New Roman</vt:lpstr>
      <vt:lpstr>Bebas Neue</vt:lpstr>
      <vt:lpstr>Nunito Light</vt:lpstr>
      <vt:lpstr>Forested Landscape by Slidesgo</vt:lpstr>
      <vt:lpstr>Разработка ГИС-приложения для распознавания зеленых зон городской инфраструктуры по аэрофотоснимкам</vt:lpstr>
      <vt:lpstr>Цель работы:</vt:lpstr>
      <vt:lpstr>Инвентаризация зеленых зон </vt:lpstr>
      <vt:lpstr>Исходные данные</vt:lpstr>
      <vt:lpstr>ОБРАБОТКА АЭРОФОТОСНИМКОВ используя GUI </vt:lpstr>
      <vt:lpstr>ОБРАБОТКА АЭРОФОТОСНИМКОВ с помощью API</vt:lpstr>
      <vt:lpstr>Модель DeepForest</vt:lpstr>
      <vt:lpstr>Презентация PowerPoint</vt:lpstr>
      <vt:lpstr>Сравнение модели</vt:lpstr>
      <vt:lpstr>Выбор датасетов</vt:lpstr>
      <vt:lpstr>Презентация PowerPoint</vt:lpstr>
      <vt:lpstr>Оценка производительности модели</vt:lpstr>
      <vt:lpstr>Презентация PowerPoint</vt:lpstr>
      <vt:lpstr>РЕАЛИЗАЦИЯ ГЕОИНФОРМАЦИОННОЙ СИСТЕМЫ</vt:lpstr>
      <vt:lpstr>РЕАЛИЗАЦИЯ ГЕОИНФОРМАЦИОННОЙ СИСТЕМЫ</vt:lpstr>
      <vt:lpstr>Выбор системы управления базы данных</vt:lpstr>
      <vt:lpstr>Презентация PowerPoint</vt:lpstr>
      <vt:lpstr>Презентация PowerPoint</vt:lpstr>
      <vt:lpstr>Предварительный просмотр слоев на GEOSTRVER</vt:lpstr>
      <vt:lpstr>Создание интерактивной карты</vt:lpstr>
      <vt:lpstr>Подсчет деревьев 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ГИС-приложения для распознавания зеленых зон городской инфраструктуры по аэрофотоснимкам</dc:title>
  <dc:creator>Никита</dc:creator>
  <cp:lastModifiedBy>Никита</cp:lastModifiedBy>
  <cp:revision>60</cp:revision>
  <dcterms:modified xsi:type="dcterms:W3CDTF">2025-05-19T14:27:37Z</dcterms:modified>
</cp:coreProperties>
</file>